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6" r:id="rId91"/>
    <p:sldId id="347" r:id="rId92"/>
    <p:sldId id="348" r:id="rId93"/>
    <p:sldId id="349" r:id="rId94"/>
    <p:sldId id="350" r:id="rId95"/>
    <p:sldId id="351" r:id="rId96"/>
    <p:sldId id="352" r:id="rId97"/>
    <p:sldId id="345"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EECF9E-69DB-4ACB-A408-550501480928}"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ECF9E-69DB-4ACB-A408-550501480928}"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ECF9E-69DB-4ACB-A408-550501480928}"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ECF9E-69DB-4ACB-A408-550501480928}"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EECF9E-69DB-4ACB-A408-550501480928}"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EECF9E-69DB-4ACB-A408-550501480928}"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EECF9E-69DB-4ACB-A408-550501480928}" type="datetimeFigureOut">
              <a:rPr lang="en-US" smtClean="0"/>
              <a:t>11/21/2020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EECF9E-69DB-4ACB-A408-550501480928}" type="datetimeFigureOut">
              <a:rPr lang="en-US" smtClean="0"/>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EECF9E-69DB-4ACB-A408-550501480928}" type="datetimeFigureOut">
              <a:rPr lang="en-US" smtClean="0"/>
              <a:t>11/21/2020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ECF9E-69DB-4ACB-A408-550501480928}"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ECF9E-69DB-4ACB-A408-550501480928}"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E30ED-C8FF-4EAF-8700-9BFEE71A722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ECF9E-69DB-4ACB-A408-550501480928}" type="datetimeFigureOut">
              <a:rPr lang="en-US" smtClean="0"/>
              <a:t>11/21/2020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E30ED-C8FF-4EAF-8700-9BFEE71A722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est Linear Integrated Circuits Books: Learn Electronics System"/>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709" y="728682"/>
            <a:ext cx="9152709" cy="613410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305440" y="107921"/>
            <a:ext cx="6828664" cy="58477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IN" sz="3200" b="1" dirty="0" smtClean="0">
                <a:solidFill>
                  <a:schemeClr val="bg1"/>
                </a:solidFill>
                <a:latin typeface="Times New Roman" pitchFamily="18" charset="0"/>
                <a:cs typeface="Times New Roman" pitchFamily="18" charset="0"/>
              </a:rPr>
              <a:t>15EC502 – Linear Integrated Circuits</a:t>
            </a:r>
            <a:endParaRPr lang="en-IN" sz="3200" b="1"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5218" y="1022866"/>
            <a:ext cx="7555211" cy="5808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6978" name="Picture 2" descr="555 IC Timer Block Diagram"/>
          <p:cNvPicPr>
            <a:picLocks noChangeAspect="1" noChangeArrowheads="1"/>
          </p:cNvPicPr>
          <p:nvPr/>
        </p:nvPicPr>
        <p:blipFill>
          <a:blip r:embed="rId3" cstate="print"/>
          <a:srcRect b="7684"/>
          <a:stretch>
            <a:fillRect/>
          </a:stretch>
        </p:blipFill>
        <p:spPr bwMode="auto">
          <a:xfrm>
            <a:off x="10820400" y="362636"/>
            <a:ext cx="8382000" cy="5964115"/>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6" name="Rectangle 5"/>
          <p:cNvSpPr/>
          <p:nvPr/>
        </p:nvSpPr>
        <p:spPr>
          <a:xfrm>
            <a:off x="0" y="838200"/>
            <a:ext cx="167866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Block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5" name="Rectangle 4"/>
          <p:cNvSpPr/>
          <p:nvPr/>
        </p:nvSpPr>
        <p:spPr>
          <a:xfrm>
            <a:off x="0" y="838200"/>
            <a:ext cx="2448106"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Functional Description</a:t>
            </a:r>
          </a:p>
        </p:txBody>
      </p:sp>
      <p:sp>
        <p:nvSpPr>
          <p:cNvPr id="6" name="Rectangle 5"/>
          <p:cNvSpPr/>
          <p:nvPr/>
        </p:nvSpPr>
        <p:spPr>
          <a:xfrm>
            <a:off x="228600" y="1371600"/>
            <a:ext cx="8915400"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555 Timers</a:t>
            </a:r>
            <a:r>
              <a:rPr lang="en-US" dirty="0" smtClean="0">
                <a:latin typeface="Times New Roman" pitchFamily="18" charset="0"/>
                <a:cs typeface="Times New Roman" pitchFamily="18" charset="0"/>
              </a:rPr>
              <a:t> name comes from the fact that there are three 5kΩ resistors connected together internally producing a </a:t>
            </a:r>
            <a:r>
              <a:rPr lang="en-US" b="1" dirty="0" smtClean="0">
                <a:latin typeface="Times New Roman" pitchFamily="18" charset="0"/>
                <a:cs typeface="Times New Roman" pitchFamily="18" charset="0"/>
              </a:rPr>
              <a:t>voltage divider </a:t>
            </a:r>
            <a:r>
              <a:rPr lang="en-US" dirty="0" smtClean="0">
                <a:latin typeface="Times New Roman" pitchFamily="18" charset="0"/>
                <a:cs typeface="Times New Roman" pitchFamily="18" charset="0"/>
              </a:rPr>
              <a:t>network between the supply voltage at pin 8 and ground at pin 1. </a:t>
            </a:r>
          </a:p>
          <a:p>
            <a:pPr marL="342900" indent="-342900" algn="just">
              <a:buFont typeface="Wingdings" pitchFamily="2" charset="2"/>
              <a:buChar char="Ø"/>
            </a:pPr>
            <a:r>
              <a:rPr lang="en-US" dirty="0" smtClean="0">
                <a:latin typeface="Times New Roman" pitchFamily="18" charset="0"/>
                <a:cs typeface="Times New Roman" pitchFamily="18" charset="0"/>
              </a:rPr>
              <a:t>The voltage across this series resistive network holds the negative inverting input of comparator two at </a:t>
            </a:r>
            <a:r>
              <a:rPr lang="en-US" b="1" dirty="0" smtClean="0">
                <a:latin typeface="Times New Roman" pitchFamily="18" charset="0"/>
                <a:cs typeface="Times New Roman" pitchFamily="18" charset="0"/>
              </a:rPr>
              <a:t>2/3Vcc </a:t>
            </a:r>
            <a:r>
              <a:rPr lang="en-US" dirty="0" smtClean="0">
                <a:latin typeface="Times New Roman" pitchFamily="18" charset="0"/>
                <a:cs typeface="Times New Roman" pitchFamily="18" charset="0"/>
              </a:rPr>
              <a:t>and the positive non-inverting input to comparator one at </a:t>
            </a:r>
            <a:r>
              <a:rPr lang="en-US" b="1" dirty="0" smtClean="0">
                <a:latin typeface="Times New Roman" pitchFamily="18" charset="0"/>
                <a:cs typeface="Times New Roman" pitchFamily="18" charset="0"/>
              </a:rPr>
              <a:t>1/3Vcc.</a:t>
            </a:r>
            <a:endParaRPr lang="en-US" b="1" dirty="0">
              <a:latin typeface="Times New Roman" pitchFamily="18" charset="0"/>
              <a:cs typeface="Times New Roman" pitchFamily="18" charset="0"/>
            </a:endParaRPr>
          </a:p>
        </p:txBody>
      </p:sp>
      <p:sp>
        <p:nvSpPr>
          <p:cNvPr id="7" name="Rectangle 6"/>
          <p:cNvSpPr/>
          <p:nvPr/>
        </p:nvSpPr>
        <p:spPr>
          <a:xfrm>
            <a:off x="228600" y="3302675"/>
            <a:ext cx="8839200" cy="258532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two comparators produce an output voltage dependent upon the voltage difference at their inputs which is determined by the </a:t>
            </a:r>
            <a:r>
              <a:rPr lang="en-US" b="1" dirty="0" smtClean="0">
                <a:latin typeface="Times New Roman" pitchFamily="18" charset="0"/>
                <a:cs typeface="Times New Roman" pitchFamily="18" charset="0"/>
              </a:rPr>
              <a:t>charging and discharging </a:t>
            </a:r>
            <a:r>
              <a:rPr lang="en-US" dirty="0" smtClean="0">
                <a:latin typeface="Times New Roman" pitchFamily="18" charset="0"/>
                <a:cs typeface="Times New Roman" pitchFamily="18" charset="0"/>
              </a:rPr>
              <a:t>action of the externally connected RC network. </a:t>
            </a:r>
          </a:p>
          <a:p>
            <a:pPr marL="342900" indent="-342900" algn="just">
              <a:buFont typeface="Wingdings" pitchFamily="2" charset="2"/>
              <a:buChar char="Ø"/>
            </a:pPr>
            <a:r>
              <a:rPr lang="en-US" dirty="0" smtClean="0">
                <a:latin typeface="Times New Roman" pitchFamily="18" charset="0"/>
                <a:cs typeface="Times New Roman" pitchFamily="18" charset="0"/>
              </a:rPr>
              <a:t>The outputs from both comparators are connected to the two inputs of the flip-flop which in turn produces either a </a:t>
            </a:r>
            <a:r>
              <a:rPr lang="en-US" b="1" dirty="0" smtClean="0">
                <a:latin typeface="Times New Roman" pitchFamily="18" charset="0"/>
                <a:cs typeface="Times New Roman" pitchFamily="18" charset="0"/>
              </a:rPr>
              <a:t>“HIGH” or “LOW” </a:t>
            </a:r>
            <a:r>
              <a:rPr lang="en-US" dirty="0" smtClean="0">
                <a:latin typeface="Times New Roman" pitchFamily="18" charset="0"/>
                <a:cs typeface="Times New Roman" pitchFamily="18" charset="0"/>
              </a:rPr>
              <a:t>level output at </a:t>
            </a:r>
            <a:r>
              <a:rPr lang="en-US" b="1" dirty="0" smtClean="0">
                <a:latin typeface="Times New Roman" pitchFamily="18" charset="0"/>
                <a:cs typeface="Times New Roman" pitchFamily="18" charset="0"/>
              </a:rPr>
              <a:t>Q </a:t>
            </a:r>
            <a:r>
              <a:rPr lang="en-US" dirty="0" smtClean="0">
                <a:latin typeface="Times New Roman" pitchFamily="18" charset="0"/>
                <a:cs typeface="Times New Roman" pitchFamily="18" charset="0"/>
              </a:rPr>
              <a:t>based on the states of its inputs. </a:t>
            </a:r>
          </a:p>
          <a:p>
            <a:pPr marL="342900" indent="-342900" algn="just">
              <a:buFont typeface="Wingdings" pitchFamily="2" charset="2"/>
              <a:buChar char="Ø"/>
            </a:pPr>
            <a:r>
              <a:rPr lang="en-US" dirty="0" smtClean="0">
                <a:latin typeface="Times New Roman" pitchFamily="18" charset="0"/>
                <a:cs typeface="Times New Roman" pitchFamily="18" charset="0"/>
              </a:rPr>
              <a:t>The output from the flip-flop is used to control a high current </a:t>
            </a:r>
            <a:r>
              <a:rPr lang="en-US" b="1" dirty="0" smtClean="0">
                <a:latin typeface="Times New Roman" pitchFamily="18" charset="0"/>
                <a:cs typeface="Times New Roman" pitchFamily="18" charset="0"/>
              </a:rPr>
              <a:t>output switching stage </a:t>
            </a:r>
            <a:r>
              <a:rPr lang="en-US" dirty="0" smtClean="0">
                <a:latin typeface="Times New Roman" pitchFamily="18" charset="0"/>
                <a:cs typeface="Times New Roman" pitchFamily="18" charset="0"/>
              </a:rPr>
              <a:t>to drive the connected load producing either a “HIGH” or “LOW” voltage level at the output pin.</a:t>
            </a:r>
            <a:endParaRPr lang="en-US"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5" name="Rectangle 4"/>
          <p:cNvSpPr/>
          <p:nvPr/>
        </p:nvSpPr>
        <p:spPr>
          <a:xfrm>
            <a:off x="0" y="838200"/>
            <a:ext cx="105670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Diagram</a:t>
            </a:r>
          </a:p>
        </p:txBody>
      </p:sp>
      <p:pic>
        <p:nvPicPr>
          <p:cNvPr id="129026" name="Picture 2" descr="monostable 555 timer"/>
          <p:cNvPicPr>
            <a:picLocks noChangeAspect="1" noChangeArrowheads="1"/>
          </p:cNvPicPr>
          <p:nvPr/>
        </p:nvPicPr>
        <p:blipFill>
          <a:blip r:embed="rId2" cstate="print"/>
          <a:srcRect/>
          <a:stretch>
            <a:fillRect/>
          </a:stretch>
        </p:blipFill>
        <p:spPr bwMode="auto">
          <a:xfrm>
            <a:off x="1143000" y="1371600"/>
            <a:ext cx="7051649" cy="51816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00" y="609600"/>
            <a:ext cx="6400799" cy="6251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6" name="Rectangle 5"/>
          <p:cNvSpPr/>
          <p:nvPr/>
        </p:nvSpPr>
        <p:spPr>
          <a:xfrm>
            <a:off x="0" y="8382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p>
        </p:txBody>
      </p:sp>
    </p:spTree>
    <p:extLst>
      <p:ext uri="{BB962C8B-B14F-4D97-AF65-F5344CB8AC3E}">
        <p14:creationId xmlns:p14="http://schemas.microsoft.com/office/powerpoint/2010/main" xmlns="" val="421184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71600"/>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When a </a:t>
            </a:r>
            <a:r>
              <a:rPr lang="en-US" b="1" dirty="0" smtClean="0">
                <a:latin typeface="Times New Roman" pitchFamily="18" charset="0"/>
                <a:cs typeface="Times New Roman" pitchFamily="18" charset="0"/>
              </a:rPr>
              <a:t>negative (0V) pulse </a:t>
            </a:r>
            <a:r>
              <a:rPr lang="en-US" dirty="0" smtClean="0">
                <a:latin typeface="Times New Roman" pitchFamily="18" charset="0"/>
                <a:cs typeface="Times New Roman" pitchFamily="18" charset="0"/>
              </a:rPr>
              <a:t>is applied to the trigger input (pin 2) of the Monostable configured 555 Timer oscillator, the internal comparator, (comparator </a:t>
            </a:r>
            <a:r>
              <a:rPr lang="en-US" b="1" dirty="0" smtClean="0">
                <a:latin typeface="Times New Roman" pitchFamily="18" charset="0"/>
                <a:cs typeface="Times New Roman" pitchFamily="18" charset="0"/>
              </a:rPr>
              <a:t>No1</a:t>
            </a:r>
            <a:r>
              <a:rPr lang="en-US" dirty="0" smtClean="0">
                <a:latin typeface="Times New Roman" pitchFamily="18" charset="0"/>
                <a:cs typeface="Times New Roman" pitchFamily="18" charset="0"/>
              </a:rPr>
              <a:t>) detects this input and “</a:t>
            </a:r>
            <a:r>
              <a:rPr lang="en-US" b="1" dirty="0" smtClean="0">
                <a:latin typeface="Times New Roman" pitchFamily="18" charset="0"/>
                <a:cs typeface="Times New Roman" pitchFamily="18" charset="0"/>
              </a:rPr>
              <a:t>sets</a:t>
            </a:r>
            <a:r>
              <a:rPr lang="en-US" dirty="0" smtClean="0">
                <a:latin typeface="Times New Roman" pitchFamily="18" charset="0"/>
                <a:cs typeface="Times New Roman" pitchFamily="18" charset="0"/>
              </a:rPr>
              <a:t>” the state of the </a:t>
            </a:r>
            <a:r>
              <a:rPr lang="en-US" b="1" dirty="0" smtClean="0">
                <a:latin typeface="Times New Roman" pitchFamily="18" charset="0"/>
                <a:cs typeface="Times New Roman" pitchFamily="18" charset="0"/>
              </a:rPr>
              <a:t>flip-flop</a:t>
            </a:r>
            <a:r>
              <a:rPr lang="en-US" dirty="0" smtClean="0">
                <a:latin typeface="Times New Roman" pitchFamily="18" charset="0"/>
                <a:cs typeface="Times New Roman" pitchFamily="18" charset="0"/>
              </a:rPr>
              <a:t>, changing the output from a “</a:t>
            </a:r>
            <a:r>
              <a:rPr lang="en-US" b="1" dirty="0" smtClean="0">
                <a:latin typeface="Times New Roman" pitchFamily="18" charset="0"/>
                <a:cs typeface="Times New Roman" pitchFamily="18" charset="0"/>
              </a:rPr>
              <a:t>LOW</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state to a “HIGH</a:t>
            </a:r>
            <a:r>
              <a:rPr lang="en-US" dirty="0" smtClean="0">
                <a:latin typeface="Times New Roman" pitchFamily="18" charset="0"/>
                <a:cs typeface="Times New Roman" pitchFamily="18" charset="0"/>
              </a:rPr>
              <a:t>” state. This action in turn turns “</a:t>
            </a:r>
            <a:r>
              <a:rPr lang="en-US" b="1" dirty="0" smtClean="0">
                <a:latin typeface="Times New Roman" pitchFamily="18" charset="0"/>
                <a:cs typeface="Times New Roman" pitchFamily="18" charset="0"/>
              </a:rPr>
              <a:t>OFF</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discharge transistor (Q1) </a:t>
            </a:r>
            <a:r>
              <a:rPr lang="en-US" dirty="0" smtClean="0">
                <a:latin typeface="Times New Roman" pitchFamily="18" charset="0"/>
                <a:cs typeface="Times New Roman" pitchFamily="18" charset="0"/>
              </a:rPr>
              <a:t>connected to pin 7, thereby removing the short circuit across the external timing capacitor, 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5" name="Rectangle 4"/>
          <p:cNvSpPr/>
          <p:nvPr/>
        </p:nvSpPr>
        <p:spPr>
          <a:xfrm>
            <a:off x="0" y="2974260"/>
            <a:ext cx="9144000"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This action allows the </a:t>
            </a:r>
            <a:r>
              <a:rPr lang="en-US" b="1" dirty="0" smtClean="0">
                <a:solidFill>
                  <a:srgbClr val="00B050"/>
                </a:solidFill>
                <a:latin typeface="Times New Roman" pitchFamily="18" charset="0"/>
                <a:cs typeface="Times New Roman" pitchFamily="18" charset="0"/>
              </a:rPr>
              <a:t>timing capacitor (C</a:t>
            </a:r>
            <a:r>
              <a:rPr lang="en-US" b="1" baseline="-25000" dirty="0" smtClean="0">
                <a:solidFill>
                  <a:srgbClr val="00B050"/>
                </a:solidFill>
                <a:latin typeface="Times New Roman" pitchFamily="18" charset="0"/>
                <a:cs typeface="Times New Roman" pitchFamily="18" charset="0"/>
              </a:rPr>
              <a:t>1</a:t>
            </a:r>
            <a:r>
              <a:rPr lang="en-US" b="1" dirty="0" smtClean="0">
                <a:solidFill>
                  <a:srgbClr val="00B050"/>
                </a:solidFill>
                <a:latin typeface="Times New Roman" pitchFamily="18" charset="0"/>
                <a:cs typeface="Times New Roman" pitchFamily="18" charset="0"/>
              </a:rPr>
              <a:t>) to start to charge </a:t>
            </a:r>
            <a:r>
              <a:rPr lang="en-US" dirty="0" smtClean="0">
                <a:latin typeface="Times New Roman" pitchFamily="18" charset="0"/>
                <a:cs typeface="Times New Roman" pitchFamily="18" charset="0"/>
              </a:rPr>
              <a:t>up through resistor, R1 until the voltage across the capacitor reaches the threshold (pin 6) voltage of </a:t>
            </a:r>
            <a:r>
              <a:rPr lang="en-US" b="1" dirty="0" smtClean="0">
                <a:solidFill>
                  <a:srgbClr val="00B050"/>
                </a:solidFill>
                <a:latin typeface="Times New Roman" pitchFamily="18" charset="0"/>
                <a:cs typeface="Times New Roman" pitchFamily="18" charset="0"/>
              </a:rPr>
              <a:t>2/3Vcc</a:t>
            </a:r>
            <a:r>
              <a:rPr lang="en-US" dirty="0" smtClean="0">
                <a:latin typeface="Times New Roman" pitchFamily="18" charset="0"/>
                <a:cs typeface="Times New Roman" pitchFamily="18" charset="0"/>
              </a:rPr>
              <a:t> set up by the internal voltage divider network. </a:t>
            </a:r>
          </a:p>
          <a:p>
            <a:pPr marL="342900" indent="-342900" algn="just">
              <a:buFont typeface="Wingdings" pitchFamily="2" charset="2"/>
              <a:buChar char="Ø"/>
            </a:pPr>
            <a:r>
              <a:rPr lang="en-US" dirty="0" smtClean="0">
                <a:latin typeface="Times New Roman" pitchFamily="18" charset="0"/>
                <a:cs typeface="Times New Roman" pitchFamily="18" charset="0"/>
              </a:rPr>
              <a:t>At this point the comparators output goes “</a:t>
            </a:r>
            <a:r>
              <a:rPr lang="en-US" b="1" dirty="0" smtClean="0">
                <a:solidFill>
                  <a:srgbClr val="00B050"/>
                </a:solidFill>
                <a:latin typeface="Times New Roman" pitchFamily="18" charset="0"/>
                <a:cs typeface="Times New Roman" pitchFamily="18" charset="0"/>
              </a:rPr>
              <a:t>HIGH</a:t>
            </a:r>
            <a:r>
              <a:rPr lang="en-US" dirty="0" smtClean="0">
                <a:latin typeface="Times New Roman" pitchFamily="18" charset="0"/>
                <a:cs typeface="Times New Roman" pitchFamily="18" charset="0"/>
              </a:rPr>
              <a:t>” and “</a:t>
            </a:r>
            <a:r>
              <a:rPr lang="en-US" b="1" dirty="0" smtClean="0">
                <a:solidFill>
                  <a:srgbClr val="00B050"/>
                </a:solidFill>
                <a:latin typeface="Times New Roman" pitchFamily="18" charset="0"/>
                <a:cs typeface="Times New Roman" pitchFamily="18" charset="0"/>
              </a:rPr>
              <a:t>resets</a:t>
            </a:r>
            <a:r>
              <a:rPr lang="en-US" dirty="0" smtClean="0">
                <a:latin typeface="Times New Roman" pitchFamily="18" charset="0"/>
                <a:cs typeface="Times New Roman" pitchFamily="18" charset="0"/>
              </a:rPr>
              <a:t>” the </a:t>
            </a:r>
            <a:r>
              <a:rPr lang="en-US" b="1" dirty="0" smtClean="0">
                <a:solidFill>
                  <a:srgbClr val="00B050"/>
                </a:solidFill>
                <a:latin typeface="Times New Roman" pitchFamily="18" charset="0"/>
                <a:cs typeface="Times New Roman" pitchFamily="18" charset="0"/>
              </a:rPr>
              <a:t>flip-flop </a:t>
            </a:r>
            <a:r>
              <a:rPr lang="en-US" dirty="0" smtClean="0">
                <a:latin typeface="Times New Roman" pitchFamily="18" charset="0"/>
                <a:cs typeface="Times New Roman" pitchFamily="18" charset="0"/>
              </a:rPr>
              <a:t>back to its original state which in turn turns “</a:t>
            </a:r>
            <a:r>
              <a:rPr lang="en-US" b="1" dirty="0" smtClean="0">
                <a:solidFill>
                  <a:srgbClr val="00B050"/>
                </a:solidFill>
                <a:latin typeface="Times New Roman" pitchFamily="18" charset="0"/>
                <a:cs typeface="Times New Roman" pitchFamily="18" charset="0"/>
              </a:rPr>
              <a:t>ON</a:t>
            </a:r>
            <a:r>
              <a:rPr lang="en-US" dirty="0" smtClean="0">
                <a:latin typeface="Times New Roman" pitchFamily="18" charset="0"/>
                <a:cs typeface="Times New Roman" pitchFamily="18" charset="0"/>
              </a:rPr>
              <a:t>” the </a:t>
            </a:r>
            <a:r>
              <a:rPr lang="en-US" b="1" dirty="0" smtClean="0">
                <a:solidFill>
                  <a:srgbClr val="00B050"/>
                </a:solidFill>
                <a:latin typeface="Times New Roman" pitchFamily="18" charset="0"/>
                <a:cs typeface="Times New Roman" pitchFamily="18" charset="0"/>
              </a:rPr>
              <a:t>transistor</a:t>
            </a:r>
            <a:r>
              <a:rPr lang="en-US" dirty="0" smtClean="0">
                <a:solidFill>
                  <a:srgbClr val="00B050"/>
                </a:solidFill>
                <a:latin typeface="Times New Roman" pitchFamily="18" charset="0"/>
                <a:cs typeface="Times New Roman" pitchFamily="18" charset="0"/>
              </a:rPr>
              <a:t> </a:t>
            </a:r>
            <a:r>
              <a:rPr lang="en-US" dirty="0" smtClean="0">
                <a:latin typeface="Times New Roman" pitchFamily="18" charset="0"/>
                <a:cs typeface="Times New Roman" pitchFamily="18" charset="0"/>
              </a:rPr>
              <a:t>and </a:t>
            </a:r>
            <a:r>
              <a:rPr lang="en-US" b="1" dirty="0" smtClean="0">
                <a:solidFill>
                  <a:srgbClr val="00B050"/>
                </a:solidFill>
                <a:latin typeface="Times New Roman" pitchFamily="18" charset="0"/>
                <a:cs typeface="Times New Roman" pitchFamily="18" charset="0"/>
              </a:rPr>
              <a:t>discharges the capacitor </a:t>
            </a:r>
            <a:r>
              <a:rPr lang="en-US" dirty="0" smtClean="0">
                <a:latin typeface="Times New Roman" pitchFamily="18" charset="0"/>
                <a:cs typeface="Times New Roman" pitchFamily="18" charset="0"/>
              </a:rPr>
              <a:t>to ground through pin 7. This causes the output to change its state back to the original stable “LOW” value awaiting another trigger pulse to start the timing process over again. Then as before, the Monostable Multivibrator has only “ONE” stable state.</a:t>
            </a:r>
            <a:endParaRPr lang="en-US" dirty="0">
              <a:latin typeface="Times New Roman" pitchFamily="18" charset="0"/>
              <a:cs typeface="Times New Roman" pitchFamily="18" charset="0"/>
            </a:endParaRPr>
          </a:p>
        </p:txBody>
      </p:sp>
      <p:sp>
        <p:nvSpPr>
          <p:cNvPr id="6" name="Rectangle 5"/>
          <p:cNvSpPr/>
          <p:nvPr/>
        </p:nvSpPr>
        <p:spPr>
          <a:xfrm>
            <a:off x="0" y="5380672"/>
            <a:ext cx="9144000"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Monostable 555 Timer</a:t>
            </a:r>
            <a:r>
              <a:rPr lang="en-US" dirty="0" smtClean="0">
                <a:latin typeface="Times New Roman" pitchFamily="18" charset="0"/>
                <a:cs typeface="Times New Roman" pitchFamily="18" charset="0"/>
              </a:rPr>
              <a:t> circuit triggers on a negative-going pulse applied to pin 2 and this trigger pulse must be much shorter than the output pulse width allowing time for the timing capacitor to charge and then discharge fully. </a:t>
            </a:r>
          </a:p>
          <a:p>
            <a:pPr marL="342900" indent="-342900" algn="just">
              <a:buFont typeface="Wingdings" pitchFamily="2" charset="2"/>
              <a:buChar char="Ø"/>
            </a:pPr>
            <a:r>
              <a:rPr lang="en-US" dirty="0" smtClean="0">
                <a:latin typeface="Times New Roman" pitchFamily="18" charset="0"/>
                <a:cs typeface="Times New Roman" pitchFamily="18" charset="0"/>
              </a:rPr>
              <a:t>Once triggered, the 555 Monostable </a:t>
            </a:r>
            <a:r>
              <a:rPr lang="en-US" b="1" dirty="0" smtClean="0">
                <a:solidFill>
                  <a:schemeClr val="accent6">
                    <a:lumMod val="75000"/>
                  </a:schemeClr>
                </a:solidFill>
                <a:latin typeface="Times New Roman" pitchFamily="18" charset="0"/>
                <a:cs typeface="Times New Roman" pitchFamily="18" charset="0"/>
              </a:rPr>
              <a:t>will remain in this “HIGH” unstable output state until the time period set up by the R</a:t>
            </a:r>
            <a:r>
              <a:rPr lang="en-US" b="1" baseline="-25000" dirty="0" smtClean="0">
                <a:solidFill>
                  <a:schemeClr val="accent6">
                    <a:lumMod val="75000"/>
                  </a:schemeClr>
                </a:solidFill>
                <a:latin typeface="Times New Roman" pitchFamily="18" charset="0"/>
                <a:cs typeface="Times New Roman" pitchFamily="18" charset="0"/>
              </a:rPr>
              <a:t>1</a:t>
            </a:r>
            <a:r>
              <a:rPr lang="en-US" b="1" dirty="0" smtClean="0">
                <a:solidFill>
                  <a:schemeClr val="accent6">
                    <a:lumMod val="75000"/>
                  </a:schemeClr>
                </a:solidFill>
                <a:latin typeface="Times New Roman" pitchFamily="18" charset="0"/>
                <a:cs typeface="Times New Roman" pitchFamily="18" charset="0"/>
              </a:rPr>
              <a:t> x C</a:t>
            </a:r>
            <a:r>
              <a:rPr lang="en-US" b="1" baseline="-25000" dirty="0" smtClean="0">
                <a:solidFill>
                  <a:schemeClr val="accent6">
                    <a:lumMod val="75000"/>
                  </a:schemeClr>
                </a:solidFill>
                <a:latin typeface="Times New Roman" pitchFamily="18" charset="0"/>
                <a:cs typeface="Times New Roman" pitchFamily="18" charset="0"/>
              </a:rPr>
              <a:t>1</a:t>
            </a:r>
            <a:r>
              <a:rPr lang="en-US" b="1" dirty="0" smtClean="0">
                <a:solidFill>
                  <a:schemeClr val="accent6">
                    <a:lumMod val="75000"/>
                  </a:schemeClr>
                </a:solidFill>
                <a:latin typeface="Times New Roman" pitchFamily="18" charset="0"/>
                <a:cs typeface="Times New Roman" pitchFamily="18" charset="0"/>
              </a:rPr>
              <a:t> </a:t>
            </a:r>
            <a:r>
              <a:rPr lang="en-US" dirty="0" smtClean="0">
                <a:latin typeface="Times New Roman" pitchFamily="18" charset="0"/>
                <a:cs typeface="Times New Roman" pitchFamily="18" charset="0"/>
              </a:rPr>
              <a:t>network has elapsed. </a:t>
            </a:r>
            <a:endParaRPr lang="en-US" dirty="0">
              <a:latin typeface="Times New Roman" pitchFamily="18" charset="0"/>
              <a:cs typeface="Times New Roman" pitchFamily="18" charset="0"/>
            </a:endParaRPr>
          </a:p>
        </p:txBody>
      </p:sp>
      <p:sp>
        <p:nvSpPr>
          <p:cNvPr id="7"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8" name="Rectangle 7"/>
          <p:cNvSpPr/>
          <p:nvPr/>
        </p:nvSpPr>
        <p:spPr>
          <a:xfrm>
            <a:off x="0" y="838200"/>
            <a:ext cx="2448106"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Functional Description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81200" y="607467"/>
            <a:ext cx="5669423" cy="6174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6" name="Rectangle 5"/>
          <p:cNvSpPr/>
          <p:nvPr/>
        </p:nvSpPr>
        <p:spPr>
          <a:xfrm>
            <a:off x="0" y="838200"/>
            <a:ext cx="191815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Timing Diagrams</a:t>
            </a:r>
          </a:p>
        </p:txBody>
      </p:sp>
    </p:spTree>
    <p:extLst>
      <p:ext uri="{BB962C8B-B14F-4D97-AF65-F5344CB8AC3E}">
        <p14:creationId xmlns:p14="http://schemas.microsoft.com/office/powerpoint/2010/main" xmlns="" val="4110036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8852" y="1952623"/>
            <a:ext cx="8832748" cy="3076575"/>
          </a:xfrm>
          <a:prstGeom prst="rect">
            <a:avLst/>
          </a:prstGeom>
          <a:noFill/>
          <a:ln w="9525">
            <a:solidFill>
              <a:srgbClr val="00B05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925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Monostable</a:t>
            </a:r>
            <a:r>
              <a:rPr lang="en-US" sz="3600" b="1" dirty="0" smtClean="0">
                <a:latin typeface="Times New Roman" pitchFamily="18" charset="0"/>
                <a:cs typeface="Times New Roman" pitchFamily="18" charset="0"/>
              </a:rPr>
              <a:t> </a:t>
            </a:r>
            <a:r>
              <a:rPr lang="en-US" altLang="ko-KR" sz="3600" b="1" dirty="0" smtClean="0">
                <a:solidFill>
                  <a:srgbClr val="FF0000"/>
                </a:solidFill>
                <a:latin typeface="Times New Roman" pitchFamily="18" charset="0"/>
                <a:cs typeface="Times New Roman" pitchFamily="18" charset="0"/>
              </a:rPr>
              <a:t>Multivibrator</a:t>
            </a:r>
          </a:p>
        </p:txBody>
      </p:sp>
      <p:sp>
        <p:nvSpPr>
          <p:cNvPr id="7" name="Rectangle 6"/>
          <p:cNvSpPr/>
          <p:nvPr/>
        </p:nvSpPr>
        <p:spPr>
          <a:xfrm>
            <a:off x="0" y="838200"/>
            <a:ext cx="209769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Timing Calculation</a:t>
            </a:r>
          </a:p>
        </p:txBody>
      </p:sp>
    </p:spTree>
    <p:extLst>
      <p:ext uri="{BB962C8B-B14F-4D97-AF65-F5344CB8AC3E}">
        <p14:creationId xmlns:p14="http://schemas.microsoft.com/office/powerpoint/2010/main" xmlns="" val="3977803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44169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Missing Pulse Detector</a:t>
            </a:r>
            <a:endParaRPr lang="en-US" b="1" dirty="0">
              <a:latin typeface="Times New Roman" pitchFamily="18" charset="0"/>
              <a:cs typeface="Times New Roman" pitchFamily="18" charset="0"/>
            </a:endParaRPr>
          </a:p>
        </p:txBody>
      </p:sp>
      <p:pic>
        <p:nvPicPr>
          <p:cNvPr id="140290" name="Picture 2" descr="Missing Pulse Detector"/>
          <p:cNvPicPr>
            <a:picLocks noChangeAspect="1" noChangeArrowheads="1"/>
          </p:cNvPicPr>
          <p:nvPr/>
        </p:nvPicPr>
        <p:blipFill>
          <a:blip r:embed="rId2" cstate="print"/>
          <a:srcRect/>
          <a:stretch>
            <a:fillRect/>
          </a:stretch>
        </p:blipFill>
        <p:spPr bwMode="auto">
          <a:xfrm>
            <a:off x="781050" y="1600200"/>
            <a:ext cx="7219950" cy="476718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Waveforms for Missing Pulse Detector"/>
          <p:cNvPicPr>
            <a:picLocks noChangeAspect="1" noChangeArrowheads="1"/>
          </p:cNvPicPr>
          <p:nvPr/>
        </p:nvPicPr>
        <p:blipFill>
          <a:blip r:embed="rId2" cstate="print"/>
          <a:srcRect/>
          <a:stretch>
            <a:fillRect/>
          </a:stretch>
        </p:blipFill>
        <p:spPr bwMode="auto">
          <a:xfrm>
            <a:off x="1524000" y="1447800"/>
            <a:ext cx="6400800" cy="4915290"/>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6" name="Rectangle 5"/>
          <p:cNvSpPr/>
          <p:nvPr/>
        </p:nvSpPr>
        <p:spPr>
          <a:xfrm>
            <a:off x="0" y="838200"/>
            <a:ext cx="244169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Missing Pulse Detector</a:t>
            </a:r>
            <a:endParaRPr lang="en-US" b="1"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43000"/>
            <a:ext cx="9144000"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PNP transistor</a:t>
            </a:r>
            <a:r>
              <a:rPr lang="en-US" dirty="0" smtClean="0">
                <a:latin typeface="Times New Roman" pitchFamily="18" charset="0"/>
                <a:cs typeface="Times New Roman" pitchFamily="18" charset="0"/>
              </a:rPr>
              <a:t> is connected across the capacitor and the input trigger pulse train is given to the base terminal of the transistor as well as the pin 2 trigger input of the IC 555. </a:t>
            </a:r>
          </a:p>
          <a:p>
            <a:pPr marL="342900" indent="-342900" algn="just">
              <a:buFont typeface="Wingdings" pitchFamily="2" charset="2"/>
              <a:buChar char="Ø"/>
            </a:pPr>
            <a:r>
              <a:rPr lang="en-US" dirty="0" smtClean="0">
                <a:latin typeface="Times New Roman" pitchFamily="18" charset="0"/>
                <a:cs typeface="Times New Roman" pitchFamily="18" charset="0"/>
              </a:rPr>
              <a:t>The train of trigger pulses will </a:t>
            </a:r>
            <a:r>
              <a:rPr lang="en-US" b="1" dirty="0" smtClean="0">
                <a:latin typeface="Times New Roman" pitchFamily="18" charset="0"/>
                <a:cs typeface="Times New Roman" pitchFamily="18" charset="0"/>
              </a:rPr>
              <a:t>continuously reset </a:t>
            </a:r>
            <a:r>
              <a:rPr lang="en-US" dirty="0" smtClean="0">
                <a:latin typeface="Times New Roman" pitchFamily="18" charset="0"/>
                <a:cs typeface="Times New Roman" pitchFamily="18" charset="0"/>
              </a:rPr>
              <a:t>the timing cycle. Hence the </a:t>
            </a:r>
            <a:r>
              <a:rPr lang="en-US" b="1" dirty="0" smtClean="0">
                <a:latin typeface="Times New Roman" pitchFamily="18" charset="0"/>
                <a:cs typeface="Times New Roman" pitchFamily="18" charset="0"/>
              </a:rPr>
              <a:t>output is always high</a:t>
            </a:r>
            <a:r>
              <a:rPr lang="en-US" dirty="0" smtClean="0">
                <a:latin typeface="Times New Roman" pitchFamily="18" charset="0"/>
                <a:cs typeface="Times New Roman" pitchFamily="18" charset="0"/>
              </a:rPr>
              <a:t>. If any trigger pulse is missing, the device detects this missing pulse and the output goes low. </a:t>
            </a:r>
            <a:endParaRPr lang="en-US" dirty="0">
              <a:latin typeface="Times New Roman" pitchFamily="18" charset="0"/>
              <a:cs typeface="Times New Roman" pitchFamily="18" charset="0"/>
            </a:endParaRPr>
          </a:p>
        </p:txBody>
      </p:sp>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6" name="Rectangle 5"/>
          <p:cNvSpPr/>
          <p:nvPr/>
        </p:nvSpPr>
        <p:spPr>
          <a:xfrm>
            <a:off x="0" y="762000"/>
            <a:ext cx="244169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Missing Pulse Detector</a:t>
            </a:r>
            <a:endParaRPr lang="en-US" b="1" dirty="0">
              <a:latin typeface="Times New Roman" pitchFamily="18" charset="0"/>
              <a:cs typeface="Times New Roman" pitchFamily="18" charset="0"/>
            </a:endParaRPr>
          </a:p>
        </p:txBody>
      </p:sp>
      <p:sp>
        <p:nvSpPr>
          <p:cNvPr id="7" name="Rectangle 6"/>
          <p:cNvSpPr/>
          <p:nvPr/>
        </p:nvSpPr>
        <p:spPr>
          <a:xfrm>
            <a:off x="0" y="2667000"/>
            <a:ext cx="9144000"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When the input is </a:t>
            </a:r>
            <a:r>
              <a:rPr lang="en-US" b="1"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the </a:t>
            </a:r>
            <a:r>
              <a:rPr lang="en-US" b="1" dirty="0" smtClean="0">
                <a:latin typeface="Times New Roman" pitchFamily="18" charset="0"/>
                <a:cs typeface="Times New Roman" pitchFamily="18" charset="0"/>
              </a:rPr>
              <a:t>PNP transistor </a:t>
            </a:r>
            <a:r>
              <a:rPr lang="en-US" dirty="0" smtClean="0">
                <a:latin typeface="Times New Roman" pitchFamily="18" charset="0"/>
                <a:cs typeface="Times New Roman" pitchFamily="18" charset="0"/>
              </a:rPr>
              <a:t>is turned ON and the voltage across the capacitor is clamped to 0.7 V and the output is </a:t>
            </a:r>
            <a:r>
              <a:rPr lang="en-US" b="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When the input trigger voltage is high, the transistor is cut-off and the capacitor will start charging.</a:t>
            </a:r>
            <a:endParaRPr lang="en-US" dirty="0">
              <a:latin typeface="Times New Roman" pitchFamily="18" charset="0"/>
              <a:cs typeface="Times New Roman" pitchFamily="18" charset="0"/>
            </a:endParaRPr>
          </a:p>
        </p:txBody>
      </p:sp>
      <p:sp>
        <p:nvSpPr>
          <p:cNvPr id="8" name="Rectangle 7"/>
          <p:cNvSpPr/>
          <p:nvPr/>
        </p:nvSpPr>
        <p:spPr>
          <a:xfrm>
            <a:off x="0" y="3765828"/>
            <a:ext cx="9144000" cy="141577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If the input trigger signal goes low again before the completion of the timing cycle, the voltage across the </a:t>
            </a:r>
            <a:r>
              <a:rPr lang="en-US" b="1" dirty="0" smtClean="0">
                <a:latin typeface="Times New Roman" pitchFamily="18" charset="0"/>
                <a:cs typeface="Times New Roman" pitchFamily="18" charset="0"/>
              </a:rPr>
              <a:t>capacitor falls to 0.7 V </a:t>
            </a:r>
            <a:r>
              <a:rPr lang="en-US" dirty="0" smtClean="0">
                <a:latin typeface="Times New Roman" pitchFamily="18" charset="0"/>
                <a:cs typeface="Times New Roman" pitchFamily="18" charset="0"/>
              </a:rPr>
              <a:t>before reaching the threshold voltage (2/3 VCC) and the output continues to remain </a:t>
            </a:r>
            <a:r>
              <a:rPr lang="en-US" b="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sz="1600" dirty="0" smtClean="0">
                <a:latin typeface="Times New Roman" pitchFamily="18" charset="0"/>
                <a:cs typeface="Times New Roman" pitchFamily="18" charset="0"/>
              </a:rPr>
              <a:t>If the input trigger signal doesn’t go low before the completion of the timing cycle due to a missing pulse, it </a:t>
            </a:r>
            <a:r>
              <a:rPr lang="en-US" sz="1600" b="1" dirty="0" smtClean="0">
                <a:solidFill>
                  <a:srgbClr val="FF0000"/>
                </a:solidFill>
                <a:latin typeface="Times New Roman" pitchFamily="18" charset="0"/>
                <a:cs typeface="Times New Roman" pitchFamily="18" charset="0"/>
              </a:rPr>
              <a:t>allows the capacitor to charge to the threshold voltage and the output will become LOW.</a:t>
            </a:r>
            <a:endParaRPr lang="en-US" sz="1600" b="1" dirty="0">
              <a:solidFill>
                <a:srgbClr val="FF0000"/>
              </a:solidFill>
              <a:latin typeface="Times New Roman" pitchFamily="18" charset="0"/>
              <a:cs typeface="Times New Roman" pitchFamily="18" charset="0"/>
            </a:endParaRPr>
          </a:p>
        </p:txBody>
      </p:sp>
      <p:sp>
        <p:nvSpPr>
          <p:cNvPr id="9" name="Rectangle 8"/>
          <p:cNvSpPr/>
          <p:nvPr/>
        </p:nvSpPr>
        <p:spPr>
          <a:xfrm>
            <a:off x="0" y="5304472"/>
            <a:ext cx="9144000"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In order to make this circuit work as a Missing Pulse Detector, </a:t>
            </a:r>
            <a:r>
              <a:rPr lang="en-US" b="1" dirty="0" smtClean="0">
                <a:solidFill>
                  <a:srgbClr val="FF0000"/>
                </a:solidFill>
                <a:latin typeface="Times New Roman" pitchFamily="18" charset="0"/>
                <a:cs typeface="Times New Roman" pitchFamily="18" charset="0"/>
              </a:rPr>
              <a:t>the time period of the input trigger signal should be slightly lesser than the timing interval.</a:t>
            </a:r>
            <a:r>
              <a:rPr lang="en-US" dirty="0" smtClean="0">
                <a:latin typeface="Times New Roman" pitchFamily="18" charset="0"/>
                <a:cs typeface="Times New Roman" pitchFamily="18" charset="0"/>
              </a:rPr>
              <a:t> Because of this, the continuous negative going input pulses will not allow the capacitor to charge till the threshold voltage. And the output continues to stay high. In case of change of input frequency or a missing pulse, the capacitor will charge to the threshold voltage and the output falls low. </a:t>
            </a:r>
            <a:endParaRPr lang="en-US"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50000">
              <a:schemeClr val="accent1">
                <a:tint val="44500"/>
                <a:satMod val="160000"/>
              </a:schemeClr>
            </a:gs>
            <a:gs pos="95000">
              <a:schemeClr val="accent6"/>
            </a:gs>
          </a:gsLst>
          <a:lin ang="5400000" scaled="0"/>
        </a:gradFill>
        <a:effectLst/>
      </p:bgPr>
    </p:bg>
    <p:spTree>
      <p:nvGrpSpPr>
        <p:cNvPr id="1" name=""/>
        <p:cNvGrpSpPr/>
        <p:nvPr/>
      </p:nvGrpSpPr>
      <p:grpSpPr>
        <a:xfrm>
          <a:off x="0" y="0"/>
          <a:ext cx="0" cy="0"/>
          <a:chOff x="0" y="0"/>
          <a:chExt cx="0" cy="0"/>
        </a:xfrm>
      </p:grpSpPr>
      <p:sp>
        <p:nvSpPr>
          <p:cNvPr id="4" name="Rectangle 3"/>
          <p:cNvSpPr/>
          <p:nvPr/>
        </p:nvSpPr>
        <p:spPr>
          <a:xfrm>
            <a:off x="251520" y="228600"/>
            <a:ext cx="8640960" cy="954107"/>
          </a:xfrm>
          <a:prstGeom prst="rect">
            <a:avLst/>
          </a:prstGeom>
        </p:spPr>
        <p:txBody>
          <a:bodyPr wrap="square">
            <a:spAutoFit/>
          </a:bodyPr>
          <a:lstStyle/>
          <a:p>
            <a:pPr algn="ct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UNIT </a:t>
            </a: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V</a:t>
            </a: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WAVEFORM GENERATORS AND SPECIAL FUNCTION ICs</a:t>
            </a:r>
            <a:endParaRPr lang="en-IN"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5" name="Rectangle 4"/>
          <p:cNvSpPr/>
          <p:nvPr/>
        </p:nvSpPr>
        <p:spPr>
          <a:xfrm>
            <a:off x="1187624" y="1720840"/>
            <a:ext cx="7128792" cy="4893647"/>
          </a:xfrm>
          <a:prstGeom prst="rect">
            <a:avLst/>
          </a:prstGeom>
        </p:spPr>
        <p:txBody>
          <a:bodyPr wrap="square">
            <a:spAutoFit/>
          </a:bodyPr>
          <a:lstStyle/>
          <a:p>
            <a:pPr marL="285750" indent="-285750">
              <a:buFont typeface="Arial" pitchFamily="34" charset="0"/>
              <a:buChar char="•"/>
            </a:pPr>
            <a:r>
              <a:rPr lang="en-US" sz="2400" b="1" dirty="0" smtClean="0">
                <a:solidFill>
                  <a:srgbClr val="00B050"/>
                </a:solidFill>
                <a:latin typeface="Times New Roman" pitchFamily="18" charset="0"/>
                <a:cs typeface="Times New Roman" pitchFamily="18" charset="0"/>
              </a:rPr>
              <a:t>Timer IC 555 </a:t>
            </a:r>
          </a:p>
          <a:p>
            <a:pPr marL="285750" indent="-285750">
              <a:buFont typeface="Arial" pitchFamily="34" charset="0"/>
              <a:buChar char="•"/>
            </a:pPr>
            <a:r>
              <a:rPr lang="en-US" sz="2400" b="1" dirty="0" smtClean="0">
                <a:solidFill>
                  <a:schemeClr val="accent2">
                    <a:lumMod val="75000"/>
                  </a:schemeClr>
                </a:solidFill>
                <a:latin typeface="Times New Roman" pitchFamily="18" charset="0"/>
                <a:cs typeface="Times New Roman" pitchFamily="18" charset="0"/>
              </a:rPr>
              <a:t>ICL8038 Function Generator </a:t>
            </a:r>
          </a:p>
          <a:p>
            <a:pPr marL="285750" indent="-285750">
              <a:buFont typeface="Arial" pitchFamily="34" charset="0"/>
              <a:buChar char="•"/>
            </a:pPr>
            <a:r>
              <a:rPr lang="en-US" sz="2400" b="1" dirty="0" smtClean="0">
                <a:solidFill>
                  <a:srgbClr val="FF00FF"/>
                </a:solidFill>
                <a:latin typeface="Times New Roman" pitchFamily="18" charset="0"/>
                <a:cs typeface="Times New Roman" pitchFamily="18" charset="0"/>
              </a:rPr>
              <a:t>IC Voltage Regulators </a:t>
            </a:r>
          </a:p>
          <a:p>
            <a:pPr marL="285750" indent="-285750">
              <a:buFont typeface="Arial" pitchFamily="34" charset="0"/>
              <a:buChar char="•"/>
            </a:pPr>
            <a:r>
              <a:rPr lang="en-US" sz="2400" b="1" dirty="0" smtClean="0">
                <a:solidFill>
                  <a:srgbClr val="FF00FF"/>
                </a:solidFill>
                <a:latin typeface="Times New Roman" pitchFamily="18" charset="0"/>
                <a:cs typeface="Times New Roman" pitchFamily="18" charset="0"/>
              </a:rPr>
              <a:t>LM317 Three Terminal Fixed and Adjustable Voltage Regulators </a:t>
            </a:r>
          </a:p>
          <a:p>
            <a:pPr marL="285750" indent="-285750">
              <a:buFont typeface="Arial" pitchFamily="34" charset="0"/>
              <a:buChar char="•"/>
            </a:pPr>
            <a:r>
              <a:rPr lang="en-US" sz="2400" b="1" dirty="0" smtClean="0">
                <a:solidFill>
                  <a:srgbClr val="FF00FF"/>
                </a:solidFill>
                <a:latin typeface="Times New Roman" pitchFamily="18" charset="0"/>
                <a:cs typeface="Times New Roman" pitchFamily="18" charset="0"/>
              </a:rPr>
              <a:t>IC 723 General Purpose Regulator </a:t>
            </a:r>
          </a:p>
          <a:p>
            <a:pPr marL="285750" indent="-285750">
              <a:buFont typeface="Arial" pitchFamily="34" charset="0"/>
              <a:buChar char="•"/>
            </a:pPr>
            <a:r>
              <a:rPr lang="en-US" sz="2400" b="1" dirty="0" smtClean="0">
                <a:solidFill>
                  <a:srgbClr val="FF00FF"/>
                </a:solidFill>
                <a:latin typeface="Times New Roman" pitchFamily="18" charset="0"/>
                <a:cs typeface="Times New Roman" pitchFamily="18" charset="0"/>
              </a:rPr>
              <a:t>Switching Regulators, Monolithic Switching Regulator </a:t>
            </a:r>
          </a:p>
          <a:p>
            <a:pPr marL="285750" indent="-285750">
              <a:buFont typeface="Arial" pitchFamily="34" charset="0"/>
              <a:buChar char="•"/>
            </a:pPr>
            <a:r>
              <a:rPr lang="en-US" sz="2400" b="1" dirty="0" smtClean="0">
                <a:solidFill>
                  <a:srgbClr val="FF0000"/>
                </a:solidFill>
                <a:latin typeface="Times New Roman" pitchFamily="18" charset="0"/>
                <a:cs typeface="Times New Roman" pitchFamily="18" charset="0"/>
              </a:rPr>
              <a:t>Switched Capacitor Filter IC MF10 </a:t>
            </a:r>
          </a:p>
          <a:p>
            <a:pPr marL="285750" indent="-285750">
              <a:buFont typeface="Arial" pitchFamily="34" charset="0"/>
              <a:buChar char="•"/>
            </a:pPr>
            <a:r>
              <a:rPr lang="en-US" sz="2400" b="1" dirty="0" smtClean="0">
                <a:solidFill>
                  <a:srgbClr val="0070C0"/>
                </a:solidFill>
                <a:latin typeface="Times New Roman" pitchFamily="18" charset="0"/>
                <a:cs typeface="Times New Roman" pitchFamily="18" charset="0"/>
              </a:rPr>
              <a:t>Frequency to Voltage and Voltage to Frequency Converters</a:t>
            </a:r>
            <a:r>
              <a:rPr lang="en-US" sz="2400" b="1" dirty="0" smtClean="0">
                <a:solidFill>
                  <a:srgbClr val="00B050"/>
                </a:solidFill>
                <a:latin typeface="Times New Roman" pitchFamily="18" charset="0"/>
                <a:cs typeface="Times New Roman" pitchFamily="18" charset="0"/>
              </a:rPr>
              <a:t> </a:t>
            </a: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Audio Power Amplifier </a:t>
            </a:r>
          </a:p>
          <a:p>
            <a:pPr marL="285750" indent="-285750">
              <a:buFont typeface="Arial" pitchFamily="34" charset="0"/>
              <a:buChar char="•"/>
            </a:pPr>
            <a:r>
              <a:rPr lang="en-US" sz="2400" b="1" dirty="0" smtClean="0">
                <a:solidFill>
                  <a:srgbClr val="7030A0"/>
                </a:solidFill>
                <a:latin typeface="Times New Roman" pitchFamily="18" charset="0"/>
                <a:cs typeface="Times New Roman" pitchFamily="18" charset="0"/>
              </a:rPr>
              <a:t>Video Amplifier.</a:t>
            </a:r>
            <a:endParaRPr lang="en-IN" sz="2400" b="1" dirty="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59141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Linear Ramp Generator</a:t>
            </a:r>
            <a:endParaRPr lang="en-US" b="1" dirty="0">
              <a:latin typeface="Times New Roman" pitchFamily="18" charset="0"/>
              <a:cs typeface="Times New Roman" pitchFamily="18" charset="0"/>
            </a:endParaRPr>
          </a:p>
        </p:txBody>
      </p:sp>
      <p:pic>
        <p:nvPicPr>
          <p:cNvPr id="1026" name="Picture 2" descr="Linear Ramp Generator"/>
          <p:cNvPicPr>
            <a:picLocks noChangeAspect="1" noChangeArrowheads="1"/>
          </p:cNvPicPr>
          <p:nvPr/>
        </p:nvPicPr>
        <p:blipFill>
          <a:blip r:embed="rId2" cstate="print"/>
          <a:srcRect/>
          <a:stretch>
            <a:fillRect/>
          </a:stretch>
        </p:blipFill>
        <p:spPr bwMode="auto">
          <a:xfrm>
            <a:off x="0" y="1524000"/>
            <a:ext cx="4657725" cy="4010026"/>
          </a:xfrm>
          <a:prstGeom prst="rect">
            <a:avLst/>
          </a:prstGeom>
          <a:ln>
            <a:noFill/>
          </a:ln>
          <a:effectLst>
            <a:outerShdw blurRad="292100" dist="139700" dir="2700000" algn="tl" rotWithShape="0">
              <a:srgbClr val="333333">
                <a:alpha val="65000"/>
              </a:srgbClr>
            </a:outerShdw>
          </a:effectLst>
        </p:spPr>
      </p:pic>
      <p:pic>
        <p:nvPicPr>
          <p:cNvPr id="1028" name="Picture 4" descr="Output Waveforms of Linear Ramp Generator"/>
          <p:cNvPicPr>
            <a:picLocks noChangeAspect="1" noChangeArrowheads="1"/>
          </p:cNvPicPr>
          <p:nvPr/>
        </p:nvPicPr>
        <p:blipFill>
          <a:blip r:embed="rId3" cstate="print"/>
          <a:srcRect/>
          <a:stretch>
            <a:fillRect/>
          </a:stretch>
        </p:blipFill>
        <p:spPr bwMode="auto">
          <a:xfrm>
            <a:off x="4800600" y="2057400"/>
            <a:ext cx="5705475" cy="359092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59141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Linear Ramp Generator</a:t>
            </a:r>
            <a:endParaRPr lang="en-US" b="1" dirty="0">
              <a:latin typeface="Times New Roman" pitchFamily="18" charset="0"/>
              <a:cs typeface="Times New Roman" pitchFamily="18" charset="0"/>
            </a:endParaRPr>
          </a:p>
        </p:txBody>
      </p:sp>
      <p:sp>
        <p:nvSpPr>
          <p:cNvPr id="6" name="Rectangle 5"/>
          <p:cNvSpPr/>
          <p:nvPr/>
        </p:nvSpPr>
        <p:spPr>
          <a:xfrm>
            <a:off x="0" y="1524000"/>
            <a:ext cx="91440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monostable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will act as a Linear Ramp Generator with the addition of a </a:t>
            </a:r>
            <a:r>
              <a:rPr lang="en-US" b="1" dirty="0" smtClean="0">
                <a:latin typeface="Times New Roman" pitchFamily="18" charset="0"/>
                <a:cs typeface="Times New Roman" pitchFamily="18" charset="0"/>
              </a:rPr>
              <a:t>constant current source.</a:t>
            </a:r>
            <a:r>
              <a:rPr lang="en-US" dirty="0" smtClean="0">
                <a:latin typeface="Times New Roman" pitchFamily="18" charset="0"/>
                <a:cs typeface="Times New Roman" pitchFamily="18" charset="0"/>
              </a:rPr>
              <a:t> A current mirror, consisting of </a:t>
            </a:r>
            <a:r>
              <a:rPr lang="en-US" b="1" dirty="0" smtClean="0">
                <a:latin typeface="Times New Roman" pitchFamily="18" charset="0"/>
                <a:cs typeface="Times New Roman" pitchFamily="18" charset="0"/>
              </a:rPr>
              <a:t>a diode and a PNP transistor, </a:t>
            </a:r>
            <a:r>
              <a:rPr lang="en-US" dirty="0" smtClean="0">
                <a:latin typeface="Times New Roman" pitchFamily="18" charset="0"/>
                <a:cs typeface="Times New Roman" pitchFamily="18" charset="0"/>
              </a:rPr>
              <a:t>is used as a Constant Current Source. This constant current source is positioned in place of the timing resistor.</a:t>
            </a:r>
            <a:endParaRPr lang="en-US" dirty="0">
              <a:latin typeface="Times New Roman" pitchFamily="18" charset="0"/>
              <a:cs typeface="Times New Roman" pitchFamily="18" charset="0"/>
            </a:endParaRPr>
          </a:p>
        </p:txBody>
      </p:sp>
      <p:sp>
        <p:nvSpPr>
          <p:cNvPr id="7" name="Rectangle 6"/>
          <p:cNvSpPr/>
          <p:nvPr/>
        </p:nvSpPr>
        <p:spPr>
          <a:xfrm>
            <a:off x="0" y="2797076"/>
            <a:ext cx="9144000"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current IC from the constant current source will </a:t>
            </a:r>
            <a:r>
              <a:rPr lang="en-US" b="1" dirty="0" smtClean="0">
                <a:latin typeface="Times New Roman" pitchFamily="18" charset="0"/>
                <a:cs typeface="Times New Roman" pitchFamily="18" charset="0"/>
              </a:rPr>
              <a:t>charge the capacitor at a constant rate towards the peak voltage (V</a:t>
            </a:r>
            <a:r>
              <a:rPr lang="en-US" b="1" baseline="-25000" dirty="0" smtClean="0">
                <a:latin typeface="Times New Roman" pitchFamily="18" charset="0"/>
                <a:cs typeface="Times New Roman" pitchFamily="18" charset="0"/>
              </a:rPr>
              <a:t>CC</a:t>
            </a:r>
            <a:r>
              <a:rPr lang="en-US" b="1" dirty="0" smtClean="0">
                <a:latin typeface="Times New Roman" pitchFamily="18" charset="0"/>
                <a:cs typeface="Times New Roman" pitchFamily="18" charset="0"/>
              </a:rPr>
              <a:t>) resulting in a rising linear ramp.</a:t>
            </a:r>
            <a:r>
              <a:rPr lang="en-US" dirty="0" smtClean="0">
                <a:latin typeface="Times New Roman" pitchFamily="18" charset="0"/>
                <a:cs typeface="Times New Roman" pitchFamily="18" charset="0"/>
              </a:rPr>
              <a:t> As the voltage across the capacitor reaches 2/3 V</a:t>
            </a:r>
            <a:r>
              <a:rPr lang="en-US" baseline="-25000" dirty="0" smtClean="0">
                <a:latin typeface="Times New Roman" pitchFamily="18" charset="0"/>
                <a:cs typeface="Times New Roman" pitchFamily="18" charset="0"/>
              </a:rPr>
              <a:t>CC</a:t>
            </a:r>
            <a:r>
              <a:rPr lang="en-US" dirty="0" smtClean="0">
                <a:latin typeface="Times New Roman" pitchFamily="18" charset="0"/>
                <a:cs typeface="Times New Roman" pitchFamily="18" charset="0"/>
              </a:rPr>
              <a:t>, the comparator 1 will drive the </a:t>
            </a:r>
            <a:r>
              <a:rPr lang="en-US" b="1" dirty="0" smtClean="0">
                <a:latin typeface="Times New Roman" pitchFamily="18" charset="0"/>
                <a:cs typeface="Times New Roman" pitchFamily="18" charset="0"/>
              </a:rPr>
              <a:t>discharge transistor to saturation</a:t>
            </a:r>
            <a:r>
              <a:rPr lang="en-US" dirty="0" smtClean="0">
                <a:latin typeface="Times New Roman" pitchFamily="18" charset="0"/>
                <a:cs typeface="Times New Roman" pitchFamily="18" charset="0"/>
              </a:rPr>
              <a:t>. As a result, the capacitor starts discharging. While discharging, as the voltage across the capacitor falls to 1/3 V</a:t>
            </a:r>
            <a:r>
              <a:rPr lang="en-US" baseline="-25000" dirty="0" smtClean="0">
                <a:latin typeface="Times New Roman" pitchFamily="18" charset="0"/>
                <a:cs typeface="Times New Roman" pitchFamily="18" charset="0"/>
              </a:rPr>
              <a:t>CC</a:t>
            </a:r>
            <a:r>
              <a:rPr lang="en-US" dirty="0" smtClean="0">
                <a:latin typeface="Times New Roman" pitchFamily="18" charset="0"/>
                <a:cs typeface="Times New Roman" pitchFamily="18" charset="0"/>
              </a:rPr>
              <a:t>, the comparator 2 will turn off the discharge capacitor.</a:t>
            </a:r>
          </a:p>
          <a:p>
            <a:pPr marL="342900" indent="-342900" algn="just">
              <a:buFont typeface="Wingdings" pitchFamily="2" charset="2"/>
              <a:buChar char="Ø"/>
            </a:pPr>
            <a:r>
              <a:rPr lang="en-US" dirty="0" smtClean="0">
                <a:latin typeface="Times New Roman" pitchFamily="18" charset="0"/>
                <a:cs typeface="Times New Roman" pitchFamily="18" charset="0"/>
              </a:rPr>
              <a:t>Hence the capacitor will start charging again. </a:t>
            </a:r>
            <a:r>
              <a:rPr lang="en-US" b="1" dirty="0" smtClean="0">
                <a:solidFill>
                  <a:srgbClr val="00B050"/>
                </a:solidFill>
                <a:latin typeface="Times New Roman" pitchFamily="18" charset="0"/>
                <a:cs typeface="Times New Roman" pitchFamily="18" charset="0"/>
              </a:rPr>
              <a:t>The discharge time of the capacitor is very less when compared to the charging time</a:t>
            </a:r>
            <a:r>
              <a:rPr lang="en-US" dirty="0" smtClean="0">
                <a:latin typeface="Times New Roman" pitchFamily="18" charset="0"/>
                <a:cs typeface="Times New Roman" pitchFamily="18" charset="0"/>
              </a:rPr>
              <a:t>. As a result, the downward ramp is very steep (almost an immediate discharge).</a:t>
            </a:r>
            <a:endParaRPr lang="en-US" dirty="0">
              <a:latin typeface="Times New Roman" pitchFamily="18" charset="0"/>
              <a:cs typeface="Times New Roman" pitchFamily="18" charset="0"/>
            </a:endParaRPr>
          </a:p>
        </p:txBody>
      </p:sp>
      <p:sp>
        <p:nvSpPr>
          <p:cNvPr id="8" name="Rectangle 7"/>
          <p:cNvSpPr/>
          <p:nvPr/>
        </p:nvSpPr>
        <p:spPr>
          <a:xfrm>
            <a:off x="0" y="5221069"/>
            <a:ext cx="91440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time period of the ramp output is approximately given by</a:t>
            </a:r>
          </a:p>
          <a:p>
            <a:pPr marL="1257300" lvl="2" indent="-342900" algn="just"/>
            <a:r>
              <a:rPr lang="en-US" b="1" dirty="0" smtClean="0">
                <a:solidFill>
                  <a:srgbClr val="FF0000"/>
                </a:solidFill>
                <a:latin typeface="Times New Roman" pitchFamily="18" charset="0"/>
                <a:cs typeface="Times New Roman" pitchFamily="18" charset="0"/>
              </a:rPr>
              <a:t>T = (2/(3 ) </a:t>
            </a:r>
            <a:r>
              <a:rPr lang="en-US" b="1" dirty="0" err="1" smtClean="0">
                <a:solidFill>
                  <a:srgbClr val="FF0000"/>
                </a:solidFill>
                <a:latin typeface="Times New Roman" pitchFamily="18" charset="0"/>
                <a:cs typeface="Times New Roman" pitchFamily="18" charset="0"/>
              </a:rPr>
              <a:t>Vcc</a:t>
            </a:r>
            <a:r>
              <a:rPr lang="en-US" b="1" dirty="0" smtClean="0">
                <a:solidFill>
                  <a:srgbClr val="FF0000"/>
                </a:solidFill>
                <a:latin typeface="Times New Roman" pitchFamily="18" charset="0"/>
                <a:cs typeface="Times New Roman" pitchFamily="18" charset="0"/>
              </a:rPr>
              <a:t> Re (R1+R2)C)/(R1 </a:t>
            </a:r>
            <a:r>
              <a:rPr lang="en-US" b="1" dirty="0" err="1" smtClean="0">
                <a:solidFill>
                  <a:srgbClr val="FF0000"/>
                </a:solidFill>
                <a:latin typeface="Times New Roman" pitchFamily="18" charset="0"/>
                <a:cs typeface="Times New Roman" pitchFamily="18" charset="0"/>
              </a:rPr>
              <a:t>Vcc</a:t>
            </a:r>
            <a:r>
              <a:rPr lang="en-US" b="1" dirty="0" smtClean="0">
                <a:solidFill>
                  <a:srgbClr val="FF0000"/>
                </a:solidFill>
                <a:latin typeface="Times New Roman" pitchFamily="18" charset="0"/>
                <a:cs typeface="Times New Roman" pitchFamily="18" charset="0"/>
              </a:rPr>
              <a:t> – </a:t>
            </a:r>
            <a:r>
              <a:rPr lang="en-US" b="1" dirty="0" err="1" smtClean="0">
                <a:solidFill>
                  <a:srgbClr val="FF0000"/>
                </a:solidFill>
                <a:latin typeface="Times New Roman" pitchFamily="18" charset="0"/>
                <a:cs typeface="Times New Roman" pitchFamily="18" charset="0"/>
              </a:rPr>
              <a:t>Vbe</a:t>
            </a:r>
            <a:r>
              <a:rPr lang="en-US" b="1" dirty="0" smtClean="0">
                <a:solidFill>
                  <a:srgbClr val="FF0000"/>
                </a:solidFill>
                <a:latin typeface="Times New Roman" pitchFamily="18" charset="0"/>
                <a:cs typeface="Times New Roman" pitchFamily="18" charset="0"/>
              </a:rPr>
              <a:t> (R1+R2))</a:t>
            </a:r>
            <a:endParaRPr lang="en-US" b="1" dirty="0">
              <a:solidFill>
                <a:srgbClr val="FF0000"/>
              </a:solidFill>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03357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Frequency Divider</a:t>
            </a:r>
          </a:p>
        </p:txBody>
      </p:sp>
      <p:pic>
        <p:nvPicPr>
          <p:cNvPr id="1026" name="Picture 2" descr="Input and Output waveforms in Frequency divide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47799" y="1371600"/>
            <a:ext cx="6683315" cy="518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75859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033570"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Frequency Divider</a:t>
            </a:r>
          </a:p>
        </p:txBody>
      </p:sp>
      <p:sp>
        <p:nvSpPr>
          <p:cNvPr id="6" name="Rectangle 5"/>
          <p:cNvSpPr/>
          <p:nvPr/>
        </p:nvSpPr>
        <p:spPr>
          <a:xfrm>
            <a:off x="0" y="1305342"/>
            <a:ext cx="9144000"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When the IC 555 is used as a </a:t>
            </a:r>
            <a:r>
              <a:rPr lang="en-US" dirty="0" err="1">
                <a:latin typeface="Times New Roman" pitchFamily="18" charset="0"/>
                <a:cs typeface="Times New Roman" pitchFamily="18" charset="0"/>
              </a:rPr>
              <a:t>monostable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multivibrator</a:t>
            </a:r>
            <a:r>
              <a:rPr lang="en-US" dirty="0">
                <a:latin typeface="Times New Roman" pitchFamily="18" charset="0"/>
                <a:cs typeface="Times New Roman" pitchFamily="18" charset="0"/>
              </a:rPr>
              <a:t>, a </a:t>
            </a:r>
            <a:r>
              <a:rPr lang="en-US" b="1" dirty="0" smtClean="0">
                <a:latin typeface="Times New Roman" pitchFamily="18" charset="0"/>
                <a:cs typeface="Times New Roman" pitchFamily="18" charset="0"/>
              </a:rPr>
              <a:t>positive going rectangular </a:t>
            </a:r>
            <a:r>
              <a:rPr lang="en-US" dirty="0">
                <a:latin typeface="Times New Roman" pitchFamily="18" charset="0"/>
                <a:cs typeface="Times New Roman" pitchFamily="18" charset="0"/>
              </a:rPr>
              <a:t>pulse is available at the </a:t>
            </a:r>
            <a:r>
              <a:rPr lang="en-US" b="1" dirty="0">
                <a:latin typeface="Times New Roman" pitchFamily="18" charset="0"/>
                <a:cs typeface="Times New Roman" pitchFamily="18" charset="0"/>
              </a:rPr>
              <a:t>output</a:t>
            </a:r>
            <a:r>
              <a:rPr lang="en-US" dirty="0">
                <a:latin typeface="Times New Roman" pitchFamily="18" charset="0"/>
                <a:cs typeface="Times New Roman" pitchFamily="18" charset="0"/>
              </a:rPr>
              <a:t> when a </a:t>
            </a:r>
            <a:r>
              <a:rPr lang="en-US" b="1" dirty="0">
                <a:latin typeface="Times New Roman" pitchFamily="18" charset="0"/>
                <a:cs typeface="Times New Roman" pitchFamily="18" charset="0"/>
              </a:rPr>
              <a:t>negative going pulse </a:t>
            </a:r>
            <a:r>
              <a:rPr lang="en-US" dirty="0">
                <a:latin typeface="Times New Roman" pitchFamily="18" charset="0"/>
                <a:cs typeface="Times New Roman" pitchFamily="18" charset="0"/>
              </a:rPr>
              <a:t>of short duration is applied at the </a:t>
            </a:r>
            <a:r>
              <a:rPr lang="en-US" b="1" dirty="0">
                <a:latin typeface="Times New Roman" pitchFamily="18" charset="0"/>
                <a:cs typeface="Times New Roman" pitchFamily="18" charset="0"/>
              </a:rPr>
              <a:t>trigger input.</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285750" indent="-285750" algn="just">
              <a:buFont typeface="Wingdings" pitchFamily="2" charset="2"/>
              <a:buChar char="Ø"/>
            </a:pPr>
            <a:r>
              <a:rPr lang="en-US" dirty="0" smtClean="0">
                <a:latin typeface="Times New Roman" pitchFamily="18" charset="0"/>
                <a:cs typeface="Times New Roman" pitchFamily="18" charset="0"/>
              </a:rPr>
              <a:t>By </a:t>
            </a:r>
            <a:r>
              <a:rPr lang="en-US" dirty="0">
                <a:latin typeface="Times New Roman" pitchFamily="18" charset="0"/>
                <a:cs typeface="Times New Roman" pitchFamily="18" charset="0"/>
              </a:rPr>
              <a:t>adjusting the time interval t of the charging or timing circuit the device can be made to work as a Frequency Divider circuit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7" name="Rectangle 6"/>
          <p:cNvSpPr/>
          <p:nvPr/>
        </p:nvSpPr>
        <p:spPr>
          <a:xfrm>
            <a:off x="0" y="4293275"/>
            <a:ext cx="9107129"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The circuit will trigger for the </a:t>
            </a:r>
            <a:r>
              <a:rPr lang="en-US" b="1" dirty="0">
                <a:solidFill>
                  <a:srgbClr val="FF0000"/>
                </a:solidFill>
                <a:latin typeface="Times New Roman" pitchFamily="18" charset="0"/>
                <a:cs typeface="Times New Roman" pitchFamily="18" charset="0"/>
              </a:rPr>
              <a:t>first negative pulse </a:t>
            </a:r>
            <a:r>
              <a:rPr lang="en-US" dirty="0">
                <a:latin typeface="Times New Roman" pitchFamily="18" charset="0"/>
                <a:cs typeface="Times New Roman" pitchFamily="18" charset="0"/>
              </a:rPr>
              <a:t>of the trigger input. As a result, the output will go to high state. The output will remain high for the time interval t. </a:t>
            </a:r>
            <a:endParaRPr lang="en-US" dirty="0" smtClean="0">
              <a:latin typeface="Times New Roman" pitchFamily="18" charset="0"/>
              <a:cs typeface="Times New Roman" pitchFamily="18" charset="0"/>
            </a:endParaRPr>
          </a:p>
          <a:p>
            <a:pPr marL="285750" indent="-285750" algn="just">
              <a:buFont typeface="Wingdings" pitchFamily="2" charset="2"/>
              <a:buChar char="Ø"/>
            </a:pPr>
            <a:r>
              <a:rPr lang="en-US" dirty="0" smtClean="0">
                <a:latin typeface="Times New Roman" pitchFamily="18" charset="0"/>
                <a:cs typeface="Times New Roman" pitchFamily="18" charset="0"/>
              </a:rPr>
              <a:t>During </a:t>
            </a:r>
            <a:r>
              <a:rPr lang="en-US" dirty="0">
                <a:latin typeface="Times New Roman" pitchFamily="18" charset="0"/>
                <a:cs typeface="Times New Roman" pitchFamily="18" charset="0"/>
              </a:rPr>
              <a:t>this interval, even if a </a:t>
            </a:r>
            <a:r>
              <a:rPr lang="en-US" b="1" dirty="0">
                <a:solidFill>
                  <a:srgbClr val="FF0000"/>
                </a:solidFill>
                <a:latin typeface="Times New Roman" pitchFamily="18" charset="0"/>
                <a:cs typeface="Times New Roman" pitchFamily="18" charset="0"/>
              </a:rPr>
              <a:t>second negative going trigger </a:t>
            </a:r>
            <a:r>
              <a:rPr lang="en-US" dirty="0">
                <a:latin typeface="Times New Roman" pitchFamily="18" charset="0"/>
                <a:cs typeface="Times New Roman" pitchFamily="18" charset="0"/>
              </a:rPr>
              <a:t>pulse is applied, the output will not be affected and continues to remain high as the timing interval is greater than the time period of the trigger pulse. On </a:t>
            </a:r>
            <a:r>
              <a:rPr lang="en-US" b="1" dirty="0">
                <a:solidFill>
                  <a:srgbClr val="FF0000"/>
                </a:solidFill>
                <a:latin typeface="Times New Roman" pitchFamily="18" charset="0"/>
                <a:cs typeface="Times New Roman" pitchFamily="18" charset="0"/>
              </a:rPr>
              <a:t>the third negative going trigger pulse</a:t>
            </a:r>
            <a:r>
              <a:rPr lang="en-US" dirty="0">
                <a:latin typeface="Times New Roman" pitchFamily="18" charset="0"/>
                <a:cs typeface="Times New Roman" pitchFamily="18" charset="0"/>
              </a:rPr>
              <a:t>, the circuit is retriggered.</a:t>
            </a:r>
          </a:p>
          <a:p>
            <a:pPr marL="285750" indent="-285750" algn="just">
              <a:buFont typeface="Wingdings" pitchFamily="2" charset="2"/>
              <a:buChar char="Ø"/>
            </a:pPr>
            <a:r>
              <a:rPr lang="en-US" dirty="0">
                <a:latin typeface="Times New Roman" pitchFamily="18" charset="0"/>
                <a:cs typeface="Times New Roman" pitchFamily="18" charset="0"/>
              </a:rPr>
              <a:t>So the circuit will trigger on every alternate negative going trigger pulse i.e. there is one output pulse for every two input pulses and hence it is a divide–by–two circuit.</a:t>
            </a:r>
          </a:p>
        </p:txBody>
      </p:sp>
      <p:sp>
        <p:nvSpPr>
          <p:cNvPr id="8" name="Rectangle 7"/>
          <p:cNvSpPr/>
          <p:nvPr/>
        </p:nvSpPr>
        <p:spPr>
          <a:xfrm>
            <a:off x="0" y="2886670"/>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If the timing </a:t>
            </a:r>
            <a:r>
              <a:rPr lang="en-US" b="1" dirty="0">
                <a:solidFill>
                  <a:srgbClr val="00B0F0"/>
                </a:solidFill>
                <a:latin typeface="Times New Roman" pitchFamily="18" charset="0"/>
                <a:cs typeface="Times New Roman" pitchFamily="18" charset="0"/>
              </a:rPr>
              <a:t>interval t</a:t>
            </a:r>
            <a:r>
              <a:rPr lang="en-US" dirty="0">
                <a:latin typeface="Times New Roman" pitchFamily="18" charset="0"/>
                <a:cs typeface="Times New Roman" pitchFamily="18" charset="0"/>
              </a:rPr>
              <a:t> is made slightly </a:t>
            </a:r>
            <a:r>
              <a:rPr lang="en-US" b="1" dirty="0">
                <a:solidFill>
                  <a:srgbClr val="00B0F0"/>
                </a:solidFill>
                <a:latin typeface="Times New Roman" pitchFamily="18" charset="0"/>
                <a:cs typeface="Times New Roman" pitchFamily="18" charset="0"/>
              </a:rPr>
              <a:t>larger than the time period of the input pulse </a:t>
            </a:r>
            <a:r>
              <a:rPr lang="en-US" dirty="0">
                <a:latin typeface="Times New Roman" pitchFamily="18" charset="0"/>
                <a:cs typeface="Times New Roman" pitchFamily="18" charset="0"/>
              </a:rPr>
              <a:t>(trigger pulse), the device can act as a Divide – by – two circuit. </a:t>
            </a:r>
            <a:endParaRPr lang="en-US" dirty="0" smtClean="0">
              <a:latin typeface="Times New Roman" pitchFamily="18" charset="0"/>
              <a:cs typeface="Times New Roman" pitchFamily="18" charset="0"/>
            </a:endParaRPr>
          </a:p>
          <a:p>
            <a:pPr marL="285750" indent="-285750" algn="just">
              <a:buFont typeface="Wingdings" pitchFamily="2" charset="2"/>
              <a:buChar char="Ø"/>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timing interval can be controlled by appropriately choosing the values of the resistor R and the capacitor C in the timing circuit. </a:t>
            </a:r>
          </a:p>
        </p:txBody>
      </p:sp>
    </p:spTree>
    <p:extLst>
      <p:ext uri="{BB962C8B-B14F-4D97-AF65-F5344CB8AC3E}">
        <p14:creationId xmlns:p14="http://schemas.microsoft.com/office/powerpoint/2010/main" xmlns="" val="3525049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60007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a:latin typeface="Times New Roman" pitchFamily="18" charset="0"/>
                <a:cs typeface="Times New Roman" pitchFamily="18" charset="0"/>
              </a:rPr>
              <a:t>Pulse Width Modulation</a:t>
            </a:r>
          </a:p>
        </p:txBody>
      </p:sp>
      <p:pic>
        <p:nvPicPr>
          <p:cNvPr id="2050" name="Picture 2" descr="Pulse Width Modulator using IC 55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621" y="1720850"/>
            <a:ext cx="6143579" cy="346075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Waveforms in Pulse Width Modulation using IC 55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91000" y="1981200"/>
            <a:ext cx="4967924" cy="3886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47173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00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Monostable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 Applications</a:t>
            </a:r>
          </a:p>
        </p:txBody>
      </p:sp>
      <p:sp>
        <p:nvSpPr>
          <p:cNvPr id="5" name="Rectangle 4"/>
          <p:cNvSpPr/>
          <p:nvPr/>
        </p:nvSpPr>
        <p:spPr>
          <a:xfrm>
            <a:off x="0" y="838200"/>
            <a:ext cx="260007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a:latin typeface="Times New Roman" pitchFamily="18" charset="0"/>
                <a:cs typeface="Times New Roman" pitchFamily="18" charset="0"/>
              </a:rPr>
              <a:t>Pulse Width Modulation</a:t>
            </a:r>
          </a:p>
        </p:txBody>
      </p:sp>
      <p:sp>
        <p:nvSpPr>
          <p:cNvPr id="6" name="Rectangle 5"/>
          <p:cNvSpPr/>
          <p:nvPr/>
        </p:nvSpPr>
        <p:spPr>
          <a:xfrm>
            <a:off x="0" y="1447800"/>
            <a:ext cx="914400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monostable</a:t>
            </a:r>
            <a:r>
              <a:rPr lang="en-US" dirty="0">
                <a:latin typeface="Times New Roman" pitchFamily="18" charset="0"/>
                <a:cs typeface="Times New Roman" pitchFamily="18" charset="0"/>
              </a:rPr>
              <a:t> mode of operation of the IC 555 can be turned into a Pulse Width Modulator by applying a modulating signal as the control voltage at the pin 5. </a:t>
            </a:r>
            <a:endParaRPr lang="en-IN" dirty="0">
              <a:latin typeface="Times New Roman" pitchFamily="18" charset="0"/>
              <a:cs typeface="Times New Roman" pitchFamily="18" charset="0"/>
            </a:endParaRPr>
          </a:p>
        </p:txBody>
      </p:sp>
      <p:sp>
        <p:nvSpPr>
          <p:cNvPr id="7" name="Rectangle 6"/>
          <p:cNvSpPr/>
          <p:nvPr/>
        </p:nvSpPr>
        <p:spPr>
          <a:xfrm>
            <a:off x="0" y="3705998"/>
            <a:ext cx="91440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Due to the application of the control signal, the upper threshold voltage level for the capacitor will be different. The new upper threshold level UTL is given by</a:t>
            </a:r>
          </a:p>
          <a:p>
            <a:pPr marL="1657350" lvl="3" indent="-285750" algn="just">
              <a:buFont typeface="Wingdings" pitchFamily="2" charset="2"/>
              <a:buChar char="Ø"/>
            </a:pPr>
            <a:r>
              <a:rPr lang="en-US" b="1" dirty="0">
                <a:solidFill>
                  <a:srgbClr val="FF0000"/>
                </a:solidFill>
                <a:latin typeface="Times New Roman" pitchFamily="18" charset="0"/>
                <a:cs typeface="Times New Roman" pitchFamily="18" charset="0"/>
              </a:rPr>
              <a:t>UTL = 2/3 VCC + </a:t>
            </a:r>
            <a:r>
              <a:rPr lang="en-US" b="1" dirty="0" smtClean="0">
                <a:solidFill>
                  <a:srgbClr val="FF0000"/>
                </a:solidFill>
                <a:latin typeface="Times New Roman" pitchFamily="18" charset="0"/>
                <a:cs typeface="Times New Roman" pitchFamily="18" charset="0"/>
              </a:rPr>
              <a:t>VMOD</a:t>
            </a:r>
          </a:p>
          <a:p>
            <a:pPr algn="just"/>
            <a:r>
              <a:rPr lang="en-US" dirty="0" smtClean="0">
                <a:latin typeface="Times New Roman" pitchFamily="18" charset="0"/>
                <a:cs typeface="Times New Roman" pitchFamily="18" charset="0"/>
              </a:rPr>
              <a:t>		Where </a:t>
            </a:r>
            <a:r>
              <a:rPr lang="en-US" dirty="0">
                <a:latin typeface="Times New Roman" pitchFamily="18" charset="0"/>
                <a:cs typeface="Times New Roman" pitchFamily="18" charset="0"/>
              </a:rPr>
              <a:t>VMOD is the voltage of the modulating signal</a:t>
            </a:r>
            <a:endParaRPr lang="en-US" dirty="0">
              <a:effectLst/>
              <a:latin typeface="Times New Roman" pitchFamily="18" charset="0"/>
              <a:cs typeface="Times New Roman" pitchFamily="18" charset="0"/>
            </a:endParaRPr>
          </a:p>
        </p:txBody>
      </p:sp>
      <p:sp>
        <p:nvSpPr>
          <p:cNvPr id="8" name="Rectangle 7"/>
          <p:cNvSpPr/>
          <p:nvPr/>
        </p:nvSpPr>
        <p:spPr>
          <a:xfrm>
            <a:off x="0" y="2274838"/>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lgn="just">
              <a:buFont typeface="Wingdings" pitchFamily="2" charset="2"/>
              <a:buChar char="Ø"/>
            </a:pPr>
            <a:r>
              <a:rPr lang="en-US" dirty="0">
                <a:latin typeface="Times New Roman" pitchFamily="18" charset="0"/>
                <a:cs typeface="Times New Roman" pitchFamily="18" charset="0"/>
              </a:rPr>
              <a:t>The control signal will modulate the threshold voltage and as a result, the output pulse width is modulated. As the control voltage varies, the threshold voltage; which is the input to the comparator 1, also varies. As a result, </a:t>
            </a:r>
            <a:r>
              <a:rPr lang="en-US" b="1" dirty="0">
                <a:solidFill>
                  <a:srgbClr val="00B050"/>
                </a:solidFill>
                <a:latin typeface="Times New Roman" pitchFamily="18" charset="0"/>
                <a:cs typeface="Times New Roman" pitchFamily="18" charset="0"/>
              </a:rPr>
              <a:t>the time for charging the capacitor to the threshold voltage level will vary, resulting in a pulse width modulated wave at the output.</a:t>
            </a:r>
            <a:endParaRPr lang="en-IN" b="1"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987937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tic of IC 555 as Astable Multivibrator"/>
          <p:cNvPicPr>
            <a:picLocks noChangeAspect="1" noChangeArrowheads="1"/>
          </p:cNvPicPr>
          <p:nvPr/>
        </p:nvPicPr>
        <p:blipFill>
          <a:blip r:embed="rId2" cstate="print"/>
          <a:srcRect/>
          <a:stretch>
            <a:fillRect/>
          </a:stretch>
        </p:blipFill>
        <p:spPr bwMode="auto">
          <a:xfrm>
            <a:off x="1600200" y="1066800"/>
            <a:ext cx="5791200" cy="5550528"/>
          </a:xfrm>
          <a:prstGeom prst="rect">
            <a:avLst/>
          </a:prstGeom>
          <a:noFill/>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12750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Schematic Diagram</a:t>
            </a:r>
            <a:endParaRPr lang="en-IN" b="1"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12750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Schematic Diagram</a:t>
            </a:r>
            <a:endParaRPr lang="en-IN" b="1" dirty="0">
              <a:latin typeface="Times New Roman" pitchFamily="18" charset="0"/>
              <a:cs typeface="Times New Roman" pitchFamily="18" charset="0"/>
            </a:endParaRPr>
          </a:p>
        </p:txBody>
      </p:sp>
      <p:pic>
        <p:nvPicPr>
          <p:cNvPr id="145410" name="Picture 2"/>
          <p:cNvPicPr>
            <a:picLocks noChangeAspect="1" noChangeArrowheads="1"/>
          </p:cNvPicPr>
          <p:nvPr/>
        </p:nvPicPr>
        <p:blipFill>
          <a:blip r:embed="rId2" cstate="print"/>
          <a:srcRect/>
          <a:stretch>
            <a:fillRect/>
          </a:stretch>
        </p:blipFill>
        <p:spPr bwMode="auto">
          <a:xfrm>
            <a:off x="397057" y="1905000"/>
            <a:ext cx="8594543" cy="424338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Circuit Diagram</a:t>
            </a:r>
            <a:endParaRPr lang="en-IN" b="1" dirty="0">
              <a:latin typeface="Times New Roman" pitchFamily="18" charset="0"/>
              <a:cs typeface="Times New Roman" pitchFamily="18" charset="0"/>
            </a:endParaRPr>
          </a:p>
        </p:txBody>
      </p:sp>
      <p:pic>
        <p:nvPicPr>
          <p:cNvPr id="146434" name="Picture 2"/>
          <p:cNvPicPr>
            <a:picLocks noChangeAspect="1" noChangeArrowheads="1"/>
          </p:cNvPicPr>
          <p:nvPr/>
        </p:nvPicPr>
        <p:blipFill>
          <a:blip r:embed="rId2" cstate="print"/>
          <a:srcRect/>
          <a:stretch>
            <a:fillRect/>
          </a:stretch>
        </p:blipFill>
        <p:spPr bwMode="auto">
          <a:xfrm>
            <a:off x="914400" y="1262063"/>
            <a:ext cx="7701224" cy="5606491"/>
          </a:xfrm>
          <a:prstGeom prst="rect">
            <a:avLst/>
          </a:prstGeom>
          <a:noFill/>
          <a:ln w="9525">
            <a:noFill/>
            <a:miter lim="800000"/>
            <a:headEnd/>
            <a:tailEnd/>
          </a:ln>
        </p:spPr>
      </p:pic>
      <p:pic>
        <p:nvPicPr>
          <p:cNvPr id="146436" name="Picture 4" descr="Internal Connection in Astable mode"/>
          <p:cNvPicPr>
            <a:picLocks noChangeAspect="1" noChangeArrowheads="1"/>
          </p:cNvPicPr>
          <p:nvPr/>
        </p:nvPicPr>
        <p:blipFill>
          <a:blip r:embed="rId3" cstate="print"/>
          <a:srcRect/>
          <a:stretch>
            <a:fillRect/>
          </a:stretch>
        </p:blipFill>
        <p:spPr bwMode="auto">
          <a:xfrm>
            <a:off x="9448800" y="1828800"/>
            <a:ext cx="6638925" cy="4000501"/>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132600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Description</a:t>
            </a:r>
            <a:endParaRPr lang="en-IN" b="1" dirty="0">
              <a:latin typeface="Times New Roman" pitchFamily="18" charset="0"/>
              <a:cs typeface="Times New Roman" pitchFamily="18" charset="0"/>
            </a:endParaRPr>
          </a:p>
        </p:txBody>
      </p:sp>
      <p:sp>
        <p:nvSpPr>
          <p:cNvPr id="6" name="Rectangle 5"/>
          <p:cNvSpPr/>
          <p:nvPr/>
        </p:nvSpPr>
        <p:spPr>
          <a:xfrm>
            <a:off x="0" y="1447800"/>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err="1" smtClean="0">
                <a:latin typeface="Times New Roman" pitchFamily="18" charset="0"/>
                <a:cs typeface="Times New Roman" pitchFamily="18" charset="0"/>
              </a:rPr>
              <a:t>Astable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is also called as Free Running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It has no stable states and continuously switches between the two states without application of any external trigger. The IC 555 can be made to work as an </a:t>
            </a:r>
            <a:r>
              <a:rPr lang="en-US" dirty="0" err="1" smtClean="0">
                <a:latin typeface="Times New Roman" pitchFamily="18" charset="0"/>
                <a:cs typeface="Times New Roman" pitchFamily="18" charset="0"/>
              </a:rPr>
              <a:t>astable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with the addition of three external components: </a:t>
            </a:r>
            <a:r>
              <a:rPr lang="en-US" b="1" dirty="0" smtClean="0">
                <a:latin typeface="Times New Roman" pitchFamily="18" charset="0"/>
                <a:cs typeface="Times New Roman" pitchFamily="18" charset="0"/>
              </a:rPr>
              <a:t>two resistors (R1 and R2) and a capacitor (C).</a:t>
            </a:r>
          </a:p>
        </p:txBody>
      </p:sp>
      <p:sp>
        <p:nvSpPr>
          <p:cNvPr id="7" name="Rectangle 6"/>
          <p:cNvSpPr/>
          <p:nvPr/>
        </p:nvSpPr>
        <p:spPr>
          <a:xfrm>
            <a:off x="0" y="2748677"/>
            <a:ext cx="9144000"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pins 2 and 6 are connected and hence there is no need for an external trigger pulse. It will self trigger and act as a free running </a:t>
            </a:r>
            <a:r>
              <a:rPr lang="en-US" dirty="0" err="1" smtClean="0">
                <a:latin typeface="Times New Roman" pitchFamily="18" charset="0"/>
                <a:cs typeface="Times New Roman" pitchFamily="18" charset="0"/>
              </a:rPr>
              <a:t>multivibrator</a:t>
            </a:r>
            <a:r>
              <a:rPr lang="en-US" dirty="0" smtClean="0">
                <a:latin typeface="Times New Roman" pitchFamily="18" charset="0"/>
                <a:cs typeface="Times New Roman" pitchFamily="18" charset="0"/>
              </a:rPr>
              <a:t>. </a:t>
            </a:r>
          </a:p>
          <a:p>
            <a:pPr marL="342900" indent="-342900" algn="just">
              <a:buFont typeface="Wingdings" pitchFamily="2" charset="2"/>
              <a:buChar char="Ø"/>
            </a:pPr>
            <a:r>
              <a:rPr lang="en-US" dirty="0" smtClean="0">
                <a:latin typeface="Times New Roman" pitchFamily="18" charset="0"/>
                <a:cs typeface="Times New Roman" pitchFamily="18" charset="0"/>
              </a:rPr>
              <a:t>The rest of the </a:t>
            </a:r>
            <a:r>
              <a:rPr lang="en-US" b="1" dirty="0" smtClean="0">
                <a:latin typeface="Times New Roman" pitchFamily="18" charset="0"/>
                <a:cs typeface="Times New Roman" pitchFamily="18" charset="0"/>
              </a:rPr>
              <a:t>connections</a:t>
            </a:r>
            <a:r>
              <a:rPr lang="en-US" dirty="0" smtClean="0">
                <a:latin typeface="Times New Roman" pitchFamily="18" charset="0"/>
                <a:cs typeface="Times New Roman" pitchFamily="18" charset="0"/>
              </a:rPr>
              <a:t> are as follows: pin 8 is connected to supply voltage (VCC). Pin 3 is the output terminal and hence the output is available at this pin. Pin 4 is the external reset pin. A momentary low on this pin will reset the timer. Hence when not in use, pin 4 is usually tied to VCC.</a:t>
            </a:r>
          </a:p>
          <a:p>
            <a:pPr marL="342900" indent="-342900" algn="just">
              <a:buFont typeface="Wingdings" pitchFamily="2" charset="2"/>
              <a:buChar char="Ø"/>
            </a:pPr>
            <a:r>
              <a:rPr lang="en-US" dirty="0" smtClean="0">
                <a:latin typeface="Times New Roman" pitchFamily="18" charset="0"/>
                <a:cs typeface="Times New Roman" pitchFamily="18" charset="0"/>
              </a:rPr>
              <a:t>The control voltage applied at pin 5 will change the threshold voltage level. But for normal use, pin 5 is connected to ground via a capacitor (usually 0.01µF), so the external noise from the terminal is filtered out. Pin 1 is ground terminal. </a:t>
            </a:r>
          </a:p>
          <a:p>
            <a:pPr marL="342900" indent="-342900" algn="just">
              <a:buFont typeface="Wingdings" pitchFamily="2" charset="2"/>
              <a:buChar char="Ø"/>
            </a:pPr>
            <a:r>
              <a:rPr lang="en-US" dirty="0" smtClean="0">
                <a:latin typeface="Times New Roman" pitchFamily="18" charset="0"/>
                <a:cs typeface="Times New Roman" pitchFamily="18" charset="0"/>
              </a:rPr>
              <a:t>The timing circuit that determines the width of the output pulse is made up of </a:t>
            </a:r>
            <a:r>
              <a:rPr lang="en-US" b="1" dirty="0" smtClean="0">
                <a:latin typeface="Times New Roman" pitchFamily="18" charset="0"/>
                <a:cs typeface="Times New Roman" pitchFamily="18" charset="0"/>
              </a:rPr>
              <a:t>RA, RB and C.</a:t>
            </a:r>
            <a:endParaRPr lang="en-US" b="1"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Sample and Hold Circuits</a:t>
            </a:r>
          </a:p>
        </p:txBody>
      </p:sp>
      <p:sp>
        <p:nvSpPr>
          <p:cNvPr id="5" name="Rectangle 4"/>
          <p:cNvSpPr/>
          <p:nvPr/>
        </p:nvSpPr>
        <p:spPr>
          <a:xfrm>
            <a:off x="0" y="838200"/>
            <a:ext cx="181556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Circuit Diagram</a:t>
            </a:r>
          </a:p>
        </p:txBody>
      </p:sp>
      <p:pic>
        <p:nvPicPr>
          <p:cNvPr id="121858" name="Picture 2"/>
          <p:cNvPicPr>
            <a:picLocks noChangeAspect="1" noChangeArrowheads="1"/>
          </p:cNvPicPr>
          <p:nvPr/>
        </p:nvPicPr>
        <p:blipFill>
          <a:blip r:embed="rId2" cstate="print"/>
          <a:srcRect/>
          <a:stretch>
            <a:fillRect/>
          </a:stretch>
        </p:blipFill>
        <p:spPr bwMode="auto">
          <a:xfrm>
            <a:off x="381000" y="1981200"/>
            <a:ext cx="7974644" cy="3090862"/>
          </a:xfrm>
          <a:prstGeom prst="rect">
            <a:avLst/>
          </a:prstGeom>
          <a:noFill/>
          <a:ln w="9525">
            <a:solidFill>
              <a:srgbClr val="FF0000"/>
            </a:solid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01215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Working Principle</a:t>
            </a:r>
            <a:endParaRPr lang="en-IN" b="1" dirty="0">
              <a:latin typeface="Times New Roman" pitchFamily="18" charset="0"/>
              <a:cs typeface="Times New Roman" pitchFamily="18" charset="0"/>
            </a:endParaRPr>
          </a:p>
        </p:txBody>
      </p:sp>
      <p:sp>
        <p:nvSpPr>
          <p:cNvPr id="6" name="Rectangle 5"/>
          <p:cNvSpPr/>
          <p:nvPr/>
        </p:nvSpPr>
        <p:spPr>
          <a:xfrm>
            <a:off x="0" y="1305342"/>
            <a:ext cx="9144000"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Initially, on power-up, the flip-flop is RESET (and hence the output of the timer is low). As a result, the discharge transistor is driven to saturation (as it is connected to Q’). The capacitor C of the timing circuit is connected at Pin 7 of the IC 555 and will discharge through the transistor. The output of the timer at this point is low. The voltage across the capacitor is nothing but the trigger voltage. </a:t>
            </a:r>
          </a:p>
          <a:p>
            <a:pPr marL="342900" indent="-342900" algn="just">
              <a:buFont typeface="Wingdings" pitchFamily="2" charset="2"/>
              <a:buChar char="Ø"/>
            </a:pPr>
            <a:r>
              <a:rPr lang="en-US" dirty="0" smtClean="0">
                <a:latin typeface="Times New Roman" pitchFamily="18" charset="0"/>
                <a:cs typeface="Times New Roman" pitchFamily="18" charset="0"/>
              </a:rPr>
              <a:t>So while discharging, if the capacitor voltage becomes less than 1/3 VCC, which is the reference voltage to trigger comparator (comparator 2), the output of the comparator 2 will become high. This will SET the flip-flop and hence the output of the timer at pin 3 goes to HIGH.</a:t>
            </a:r>
            <a:endParaRPr lang="en-US" dirty="0">
              <a:latin typeface="Times New Roman" pitchFamily="18" charset="0"/>
              <a:cs typeface="Times New Roman" pitchFamily="18" charset="0"/>
            </a:endParaRPr>
          </a:p>
        </p:txBody>
      </p:sp>
      <p:sp>
        <p:nvSpPr>
          <p:cNvPr id="7" name="Rectangle 6"/>
          <p:cNvSpPr/>
          <p:nvPr/>
        </p:nvSpPr>
        <p:spPr>
          <a:xfrm>
            <a:off x="0" y="4038600"/>
            <a:ext cx="914400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This high output will turn OFF the transistor. As a result, the capacitor C starts charging through the resistors R1 and R2. Now, the capacitor voltage is same as the threshold voltage (as pin 6 is connected to the capacitor resistor junction). While charging, the capacitor voltage increases exponentially towards VCC and the moment it crosses 2/3 VCC, which is the reference voltage to threshold comparator (comparator 1), its output becomes high.</a:t>
            </a:r>
            <a:endParaRPr lang="en-US" dirty="0">
              <a:latin typeface="Times New Roman" pitchFamily="18" charset="0"/>
              <a:cs typeface="Times New Roman" pitchFamily="18" charset="0"/>
            </a:endParaRPr>
          </a:p>
        </p:txBody>
      </p:sp>
      <p:sp>
        <p:nvSpPr>
          <p:cNvPr id="8" name="Rectangle 7"/>
          <p:cNvSpPr/>
          <p:nvPr/>
        </p:nvSpPr>
        <p:spPr>
          <a:xfrm>
            <a:off x="0" y="5706070"/>
            <a:ext cx="914400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As a result, the flip-flop is RESET. The output of the timer falls to LOW. This low output will once again turn on the transistor which provides a discharge path to the capacitor. Hence the capacitor C will discharge through the resistor R2. And hence the cycle continues.</a:t>
            </a:r>
            <a:endParaRPr lang="en-US" dirty="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cstate="print"/>
          <a:srcRect/>
          <a:stretch>
            <a:fillRect/>
          </a:stretch>
        </p:blipFill>
        <p:spPr bwMode="auto">
          <a:xfrm>
            <a:off x="609600" y="1295400"/>
            <a:ext cx="7315200" cy="3798277"/>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838200"/>
            <a:ext cx="201215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Working Principle</a:t>
            </a:r>
            <a:endParaRPr lang="en-IN" b="1" dirty="0">
              <a:latin typeface="Times New Roman" pitchFamily="18" charset="0"/>
              <a:cs typeface="Times New Roman" pitchFamily="18" charset="0"/>
            </a:endParaRPr>
          </a:p>
        </p:txBody>
      </p:sp>
      <p:sp>
        <p:nvSpPr>
          <p:cNvPr id="7" name="Rectangle 6"/>
          <p:cNvSpPr/>
          <p:nvPr/>
        </p:nvSpPr>
        <p:spPr>
          <a:xfrm>
            <a:off x="0" y="5486400"/>
            <a:ext cx="9144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342900" indent="-342900" algn="just">
              <a:buFont typeface="Wingdings" pitchFamily="2" charset="2"/>
              <a:buChar char="v"/>
            </a:pPr>
            <a:r>
              <a:rPr lang="en-US" dirty="0" smtClean="0">
                <a:latin typeface="Times New Roman" pitchFamily="18" charset="0"/>
                <a:cs typeface="Times New Roman" pitchFamily="18" charset="0"/>
              </a:rPr>
              <a:t>While charging, the capacitor charges through the resistors R1 and R2. Therefore the charging time constant is (R</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C as the total resistance in the charging path is R</a:t>
            </a:r>
            <a:r>
              <a:rPr lang="en-US" baseline="-25000"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R</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While discharging, the capacitor discharges through the resistor R</a:t>
            </a:r>
            <a:r>
              <a:rPr lang="en-US" baseline="-25000"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only. Hence the discharge time constant is R</a:t>
            </a:r>
            <a:r>
              <a:rPr lang="en-US" baseline="-25000" dirty="0" smtClean="0">
                <a:latin typeface="Times New Roman" pitchFamily="18" charset="0"/>
                <a:cs typeface="Times New Roman" pitchFamily="18" charset="0"/>
              </a:rPr>
              <a:t>B </a:t>
            </a:r>
            <a:r>
              <a:rPr lang="en-US" dirty="0" smtClean="0">
                <a:latin typeface="Times New Roman" pitchFamily="18" charset="0"/>
                <a:cs typeface="Times New Roman" pitchFamily="18" charset="0"/>
              </a:rPr>
              <a:t>C.</a:t>
            </a:r>
            <a:endParaRPr lang="en-US" dirty="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Analysis</a:t>
            </a:r>
            <a:endParaRPr lang="en-IN" b="1" dirty="0">
              <a:latin typeface="Times New Roman" pitchFamily="18" charset="0"/>
              <a:cs typeface="Times New Roman" pitchFamily="18" charset="0"/>
            </a:endParaRPr>
          </a:p>
        </p:txBody>
      </p:sp>
      <p:pic>
        <p:nvPicPr>
          <p:cNvPr id="150530" name="Picture 2"/>
          <p:cNvPicPr>
            <a:picLocks noChangeAspect="1" noChangeArrowheads="1"/>
          </p:cNvPicPr>
          <p:nvPr/>
        </p:nvPicPr>
        <p:blipFill>
          <a:blip r:embed="rId2" cstate="print"/>
          <a:srcRect/>
          <a:stretch>
            <a:fillRect/>
          </a:stretch>
        </p:blipFill>
        <p:spPr bwMode="auto">
          <a:xfrm>
            <a:off x="457200" y="1447800"/>
            <a:ext cx="8343598" cy="31242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cstate="print"/>
          <a:srcRect/>
          <a:stretch>
            <a:fillRect/>
          </a:stretch>
        </p:blipFill>
        <p:spPr bwMode="auto">
          <a:xfrm>
            <a:off x="1419224" y="791731"/>
            <a:ext cx="6505575" cy="6112489"/>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8382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Analysis</a:t>
            </a:r>
            <a:endParaRPr lang="en-IN" b="1"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cstate="print"/>
          <a:srcRect/>
          <a:stretch>
            <a:fillRect/>
          </a:stretch>
        </p:blipFill>
        <p:spPr bwMode="auto">
          <a:xfrm>
            <a:off x="304800" y="1524000"/>
            <a:ext cx="8458200" cy="1024843"/>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6" name="Rectangle 5"/>
          <p:cNvSpPr/>
          <p:nvPr/>
        </p:nvSpPr>
        <p:spPr>
          <a:xfrm>
            <a:off x="0" y="838200"/>
            <a:ext cx="101822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Analysis</a:t>
            </a:r>
            <a:endParaRPr lang="en-IN" b="1" dirty="0">
              <a:latin typeface="Times New Roman" pitchFamily="18" charset="0"/>
              <a:cs typeface="Times New Roman" pitchFamily="18" charset="0"/>
            </a:endParaRPr>
          </a:p>
        </p:txBody>
      </p:sp>
      <p:pic>
        <p:nvPicPr>
          <p:cNvPr id="152579" name="Picture 3"/>
          <p:cNvPicPr>
            <a:picLocks noChangeAspect="1" noChangeArrowheads="1"/>
          </p:cNvPicPr>
          <p:nvPr/>
        </p:nvPicPr>
        <p:blipFill>
          <a:blip r:embed="rId3" cstate="print"/>
          <a:srcRect/>
          <a:stretch>
            <a:fillRect/>
          </a:stretch>
        </p:blipFill>
        <p:spPr bwMode="auto">
          <a:xfrm>
            <a:off x="2743200" y="2623782"/>
            <a:ext cx="3105150" cy="1367193"/>
          </a:xfrm>
          <a:prstGeom prst="rect">
            <a:avLst/>
          </a:prstGeom>
          <a:noFill/>
          <a:ln w="9525">
            <a:noFill/>
            <a:miter lim="800000"/>
            <a:headEnd/>
            <a:tailEnd/>
          </a:ln>
        </p:spPr>
      </p:pic>
      <p:pic>
        <p:nvPicPr>
          <p:cNvPr id="152580" name="Picture 4"/>
          <p:cNvPicPr>
            <a:picLocks noChangeAspect="1" noChangeArrowheads="1"/>
          </p:cNvPicPr>
          <p:nvPr/>
        </p:nvPicPr>
        <p:blipFill>
          <a:blip r:embed="rId4" cstate="print"/>
          <a:srcRect/>
          <a:stretch>
            <a:fillRect/>
          </a:stretch>
        </p:blipFill>
        <p:spPr bwMode="auto">
          <a:xfrm>
            <a:off x="185737" y="4434031"/>
            <a:ext cx="8653463" cy="1966769"/>
          </a:xfrm>
          <a:prstGeom prst="rect">
            <a:avLst/>
          </a:prstGeom>
          <a:noFill/>
          <a:ln w="9525">
            <a:solidFill>
              <a:srgbClr val="FF0000"/>
            </a:solid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61706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Square wave Generation</a:t>
            </a:r>
            <a:endParaRPr lang="en-IN" b="1" dirty="0">
              <a:latin typeface="Times New Roman" pitchFamily="18" charset="0"/>
              <a:cs typeface="Times New Roman" pitchFamily="18" charset="0"/>
            </a:endParaRPr>
          </a:p>
        </p:txBody>
      </p:sp>
      <p:pic>
        <p:nvPicPr>
          <p:cNvPr id="153602" name="Picture 2"/>
          <p:cNvPicPr>
            <a:picLocks noChangeAspect="1" noChangeArrowheads="1"/>
          </p:cNvPicPr>
          <p:nvPr/>
        </p:nvPicPr>
        <p:blipFill>
          <a:blip r:embed="rId2" cstate="print"/>
          <a:srcRect/>
          <a:stretch>
            <a:fillRect/>
          </a:stretch>
        </p:blipFill>
        <p:spPr bwMode="auto">
          <a:xfrm>
            <a:off x="1400175" y="5781675"/>
            <a:ext cx="6343650" cy="1228725"/>
          </a:xfrm>
          <a:prstGeom prst="rect">
            <a:avLst/>
          </a:prstGeom>
          <a:noFill/>
          <a:ln w="9525">
            <a:solidFill>
              <a:srgbClr val="FF0000"/>
            </a:solidFill>
            <a:miter lim="800000"/>
            <a:headEnd/>
            <a:tailEnd/>
          </a:ln>
        </p:spPr>
      </p:pic>
      <p:pic>
        <p:nvPicPr>
          <p:cNvPr id="153603" name="Picture 3"/>
          <p:cNvPicPr>
            <a:picLocks noChangeAspect="1" noChangeArrowheads="1"/>
          </p:cNvPicPr>
          <p:nvPr/>
        </p:nvPicPr>
        <p:blipFill>
          <a:blip r:embed="rId3" cstate="print"/>
          <a:srcRect/>
          <a:stretch>
            <a:fillRect/>
          </a:stretch>
        </p:blipFill>
        <p:spPr bwMode="auto">
          <a:xfrm>
            <a:off x="762000" y="1343025"/>
            <a:ext cx="4619625" cy="4448175"/>
          </a:xfrm>
          <a:prstGeom prst="rect">
            <a:avLst/>
          </a:prstGeom>
          <a:noFill/>
          <a:ln w="9525">
            <a:noFill/>
            <a:miter lim="800000"/>
            <a:headEnd/>
            <a:tailEnd/>
          </a:ln>
        </p:spPr>
      </p:pic>
      <p:pic>
        <p:nvPicPr>
          <p:cNvPr id="153604" name="Picture 4"/>
          <p:cNvPicPr>
            <a:picLocks noChangeAspect="1" noChangeArrowheads="1"/>
          </p:cNvPicPr>
          <p:nvPr/>
        </p:nvPicPr>
        <p:blipFill>
          <a:blip r:embed="rId4" cstate="print"/>
          <a:srcRect/>
          <a:stretch>
            <a:fillRect/>
          </a:stretch>
        </p:blipFill>
        <p:spPr bwMode="auto">
          <a:xfrm>
            <a:off x="5457825" y="3657600"/>
            <a:ext cx="3686175" cy="714375"/>
          </a:xfrm>
          <a:prstGeom prst="rect">
            <a:avLst/>
          </a:prstGeom>
          <a:noFill/>
          <a:ln w="9525">
            <a:noFill/>
            <a:miter lim="800000"/>
            <a:headEnd/>
            <a:tailEnd/>
          </a:ln>
        </p:spPr>
      </p:pic>
      <p:pic>
        <p:nvPicPr>
          <p:cNvPr id="153605" name="Picture 5"/>
          <p:cNvPicPr>
            <a:picLocks noChangeAspect="1" noChangeArrowheads="1"/>
          </p:cNvPicPr>
          <p:nvPr/>
        </p:nvPicPr>
        <p:blipFill>
          <a:blip r:embed="rId5" cstate="print"/>
          <a:srcRect/>
          <a:stretch>
            <a:fillRect/>
          </a:stretch>
        </p:blipFill>
        <p:spPr bwMode="auto">
          <a:xfrm>
            <a:off x="5410200" y="3276600"/>
            <a:ext cx="1666875" cy="3810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cstate="print"/>
          <a:srcRect/>
          <a:stretch>
            <a:fillRect/>
          </a:stretch>
        </p:blipFill>
        <p:spPr bwMode="auto">
          <a:xfrm>
            <a:off x="1676400" y="1125994"/>
            <a:ext cx="5486400" cy="3979406"/>
          </a:xfrm>
          <a:prstGeom prst="rect">
            <a:avLst/>
          </a:prstGeom>
          <a:noFill/>
          <a:ln w="9525">
            <a:noFill/>
            <a:miter lim="800000"/>
            <a:headEnd/>
            <a:tailEnd/>
          </a:ln>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61706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Square wave Generation</a:t>
            </a:r>
            <a:endParaRPr lang="en-IN" b="1" dirty="0">
              <a:latin typeface="Times New Roman" pitchFamily="18" charset="0"/>
              <a:cs typeface="Times New Roman" pitchFamily="18" charset="0"/>
            </a:endParaRPr>
          </a:p>
        </p:txBody>
      </p:sp>
      <p:pic>
        <p:nvPicPr>
          <p:cNvPr id="154627" name="Picture 3"/>
          <p:cNvPicPr>
            <a:picLocks noChangeAspect="1" noChangeArrowheads="1"/>
          </p:cNvPicPr>
          <p:nvPr/>
        </p:nvPicPr>
        <p:blipFill>
          <a:blip r:embed="rId3" cstate="print"/>
          <a:srcRect/>
          <a:stretch>
            <a:fillRect/>
          </a:stretch>
        </p:blipFill>
        <p:spPr bwMode="auto">
          <a:xfrm>
            <a:off x="990600" y="5105400"/>
            <a:ext cx="7543800" cy="1707160"/>
          </a:xfrm>
          <a:prstGeom prst="rect">
            <a:avLst/>
          </a:prstGeom>
          <a:noFill/>
          <a:ln w="9525">
            <a:solidFill>
              <a:srgbClr val="00B050"/>
            </a:solid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a:xfrm>
            <a:off x="271463" y="1295400"/>
            <a:ext cx="8601075" cy="5524500"/>
            <a:chOff x="271463" y="1333500"/>
            <a:chExt cx="8601075" cy="5524500"/>
          </a:xfrm>
        </p:grpSpPr>
        <p:pic>
          <p:nvPicPr>
            <p:cNvPr id="155651" name="Picture 3"/>
            <p:cNvPicPr>
              <a:picLocks noChangeAspect="1" noChangeArrowheads="1"/>
            </p:cNvPicPr>
            <p:nvPr/>
          </p:nvPicPr>
          <p:blipFill>
            <a:blip r:embed="rId2" cstate="print"/>
            <a:srcRect/>
            <a:stretch>
              <a:fillRect/>
            </a:stretch>
          </p:blipFill>
          <p:spPr bwMode="auto">
            <a:xfrm>
              <a:off x="271463" y="1333500"/>
              <a:ext cx="8601075" cy="4686300"/>
            </a:xfrm>
            <a:prstGeom prst="rect">
              <a:avLst/>
            </a:prstGeom>
            <a:noFill/>
            <a:ln w="9525">
              <a:noFill/>
              <a:miter lim="800000"/>
              <a:headEnd/>
              <a:tailEnd/>
            </a:ln>
          </p:spPr>
        </p:pic>
        <p:pic>
          <p:nvPicPr>
            <p:cNvPr id="155652" name="Picture 4"/>
            <p:cNvPicPr>
              <a:picLocks noChangeAspect="1" noChangeArrowheads="1"/>
            </p:cNvPicPr>
            <p:nvPr/>
          </p:nvPicPr>
          <p:blipFill>
            <a:blip r:embed="rId3" cstate="print"/>
            <a:srcRect/>
            <a:stretch>
              <a:fillRect/>
            </a:stretch>
          </p:blipFill>
          <p:spPr bwMode="auto">
            <a:xfrm>
              <a:off x="2438400" y="6172200"/>
              <a:ext cx="4314825" cy="685800"/>
            </a:xfrm>
            <a:prstGeom prst="rect">
              <a:avLst/>
            </a:prstGeom>
            <a:noFill/>
            <a:ln w="9525">
              <a:noFill/>
              <a:miter lim="800000"/>
              <a:headEnd/>
              <a:tailEnd/>
            </a:ln>
          </p:spPr>
        </p:pic>
      </p:grpSp>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endParaRPr lang="en-US" altLang="ko-KR" sz="3600" b="1" dirty="0" smtClean="0">
              <a:solidFill>
                <a:srgbClr val="FF0000"/>
              </a:solidFill>
              <a:latin typeface="Times New Roman" pitchFamily="18" charset="0"/>
              <a:cs typeface="Times New Roman" pitchFamily="18" charset="0"/>
            </a:endParaRPr>
          </a:p>
        </p:txBody>
      </p:sp>
      <p:sp>
        <p:nvSpPr>
          <p:cNvPr id="5" name="Rectangle 4"/>
          <p:cNvSpPr/>
          <p:nvPr/>
        </p:nvSpPr>
        <p:spPr>
          <a:xfrm>
            <a:off x="0" y="838200"/>
            <a:ext cx="2617063"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Square wave Generation</a:t>
            </a:r>
            <a:endParaRPr lang="en-IN" b="1"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cstate="print"/>
          <a:srcRect/>
          <a:stretch>
            <a:fillRect/>
          </a:stretch>
        </p:blipFill>
        <p:spPr bwMode="auto">
          <a:xfrm>
            <a:off x="952501" y="980323"/>
            <a:ext cx="6819900" cy="5877677"/>
          </a:xfrm>
          <a:prstGeom prst="rect">
            <a:avLst/>
          </a:prstGeom>
          <a:noFill/>
          <a:ln w="9525">
            <a:noFill/>
            <a:miter lim="800000"/>
            <a:headEnd/>
            <a:tailEnd/>
          </a:ln>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171713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FSK Generator</a:t>
            </a:r>
            <a:endParaRPr lang="en-IN" b="1"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700" name="Picture 4"/>
          <p:cNvPicPr>
            <a:picLocks noChangeAspect="1" noChangeArrowheads="1"/>
          </p:cNvPicPr>
          <p:nvPr/>
        </p:nvPicPr>
        <p:blipFill>
          <a:blip r:embed="rId2" cstate="print"/>
          <a:srcRect/>
          <a:stretch>
            <a:fillRect/>
          </a:stretch>
        </p:blipFill>
        <p:spPr bwMode="auto">
          <a:xfrm>
            <a:off x="228600" y="1152525"/>
            <a:ext cx="8305800" cy="2124075"/>
          </a:xfrm>
          <a:prstGeom prst="rect">
            <a:avLst/>
          </a:prstGeom>
          <a:noFill/>
          <a:ln w="9525">
            <a:noFill/>
            <a:miter lim="800000"/>
            <a:headEnd/>
            <a:tailEnd/>
          </a:ln>
        </p:spPr>
      </p:pic>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171713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FSK Generator</a:t>
            </a:r>
            <a:endParaRPr lang="en-IN" b="1" dirty="0">
              <a:latin typeface="Times New Roman" pitchFamily="18" charset="0"/>
              <a:cs typeface="Times New Roman" pitchFamily="18" charset="0"/>
            </a:endParaRPr>
          </a:p>
        </p:txBody>
      </p:sp>
      <p:pic>
        <p:nvPicPr>
          <p:cNvPr id="157698" name="Picture 2"/>
          <p:cNvPicPr>
            <a:picLocks noChangeAspect="1" noChangeArrowheads="1"/>
          </p:cNvPicPr>
          <p:nvPr/>
        </p:nvPicPr>
        <p:blipFill>
          <a:blip r:embed="rId3" cstate="print"/>
          <a:srcRect/>
          <a:stretch>
            <a:fillRect/>
          </a:stretch>
        </p:blipFill>
        <p:spPr bwMode="auto">
          <a:xfrm>
            <a:off x="304800" y="3352800"/>
            <a:ext cx="8382000" cy="1257300"/>
          </a:xfrm>
          <a:prstGeom prst="rect">
            <a:avLst/>
          </a:prstGeom>
          <a:noFill/>
          <a:ln w="9525">
            <a:solidFill>
              <a:srgbClr val="00B050"/>
            </a:solidFill>
            <a:miter lim="800000"/>
            <a:headEnd/>
            <a:tailEnd/>
          </a:ln>
        </p:spPr>
      </p:pic>
      <p:pic>
        <p:nvPicPr>
          <p:cNvPr id="157699" name="Picture 3"/>
          <p:cNvPicPr>
            <a:picLocks noChangeAspect="1" noChangeArrowheads="1"/>
          </p:cNvPicPr>
          <p:nvPr/>
        </p:nvPicPr>
        <p:blipFill>
          <a:blip r:embed="rId4" cstate="print"/>
          <a:srcRect/>
          <a:stretch>
            <a:fillRect/>
          </a:stretch>
        </p:blipFill>
        <p:spPr bwMode="auto">
          <a:xfrm>
            <a:off x="381000" y="4648200"/>
            <a:ext cx="8334375" cy="628650"/>
          </a:xfrm>
          <a:prstGeom prst="rect">
            <a:avLst/>
          </a:prstGeom>
          <a:noFill/>
          <a:ln w="9525">
            <a:noFill/>
            <a:miter lim="800000"/>
            <a:headEnd/>
            <a:tailEnd/>
          </a:ln>
        </p:spPr>
      </p:pic>
      <p:pic>
        <p:nvPicPr>
          <p:cNvPr id="157701" name="Picture 5"/>
          <p:cNvPicPr>
            <a:picLocks noChangeAspect="1" noChangeArrowheads="1"/>
          </p:cNvPicPr>
          <p:nvPr/>
        </p:nvPicPr>
        <p:blipFill>
          <a:blip r:embed="rId5" cstate="print"/>
          <a:srcRect/>
          <a:stretch>
            <a:fillRect/>
          </a:stretch>
        </p:blipFill>
        <p:spPr bwMode="auto">
          <a:xfrm>
            <a:off x="3276600" y="5257800"/>
            <a:ext cx="1866900" cy="723900"/>
          </a:xfrm>
          <a:prstGeom prst="rect">
            <a:avLst/>
          </a:prstGeom>
          <a:noFill/>
          <a:ln w="9525">
            <a:solidFill>
              <a:srgbClr val="00B050"/>
            </a:solidFill>
            <a:miter lim="800000"/>
            <a:headEnd/>
            <a:tailEnd/>
          </a:ln>
        </p:spPr>
      </p:pic>
      <p:pic>
        <p:nvPicPr>
          <p:cNvPr id="157702" name="Picture 6"/>
          <p:cNvPicPr>
            <a:picLocks noChangeAspect="1" noChangeArrowheads="1"/>
          </p:cNvPicPr>
          <p:nvPr/>
        </p:nvPicPr>
        <p:blipFill>
          <a:blip r:embed="rId6" cstate="print"/>
          <a:srcRect/>
          <a:stretch>
            <a:fillRect/>
          </a:stretch>
        </p:blipFill>
        <p:spPr bwMode="auto">
          <a:xfrm>
            <a:off x="581025" y="6248400"/>
            <a:ext cx="7981950" cy="2952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Sample and Hold Circuits</a:t>
            </a:r>
          </a:p>
        </p:txBody>
      </p:sp>
      <p:sp>
        <p:nvSpPr>
          <p:cNvPr id="6" name="Rectangle 5"/>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p>
        </p:txBody>
      </p:sp>
      <p:grpSp>
        <p:nvGrpSpPr>
          <p:cNvPr id="2" name="Group 9"/>
          <p:cNvGrpSpPr/>
          <p:nvPr/>
        </p:nvGrpSpPr>
        <p:grpSpPr>
          <a:xfrm>
            <a:off x="381000" y="1447800"/>
            <a:ext cx="8324850" cy="3048000"/>
            <a:chOff x="381000" y="1447800"/>
            <a:chExt cx="8324850" cy="3048000"/>
          </a:xfrm>
        </p:grpSpPr>
        <p:pic>
          <p:nvPicPr>
            <p:cNvPr id="122882" name="Picture 2"/>
            <p:cNvPicPr>
              <a:picLocks noChangeAspect="1" noChangeArrowheads="1"/>
            </p:cNvPicPr>
            <p:nvPr/>
          </p:nvPicPr>
          <p:blipFill>
            <a:blip r:embed="rId2" cstate="print"/>
            <a:srcRect/>
            <a:stretch>
              <a:fillRect/>
            </a:stretch>
          </p:blipFill>
          <p:spPr bwMode="auto">
            <a:xfrm>
              <a:off x="381000" y="1447800"/>
              <a:ext cx="8229600" cy="962025"/>
            </a:xfrm>
            <a:prstGeom prst="rect">
              <a:avLst/>
            </a:prstGeom>
            <a:noFill/>
            <a:ln w="9525">
              <a:solidFill>
                <a:schemeClr val="bg1"/>
              </a:solidFill>
              <a:miter lim="800000"/>
              <a:headEnd/>
              <a:tailEnd/>
            </a:ln>
          </p:spPr>
        </p:pic>
        <p:pic>
          <p:nvPicPr>
            <p:cNvPr id="122883" name="Picture 3"/>
            <p:cNvPicPr>
              <a:picLocks noChangeAspect="1" noChangeArrowheads="1"/>
            </p:cNvPicPr>
            <p:nvPr/>
          </p:nvPicPr>
          <p:blipFill>
            <a:blip r:embed="rId3" cstate="print"/>
            <a:srcRect/>
            <a:stretch>
              <a:fillRect/>
            </a:stretch>
          </p:blipFill>
          <p:spPr bwMode="auto">
            <a:xfrm>
              <a:off x="381000" y="2362200"/>
              <a:ext cx="8220075" cy="1571625"/>
            </a:xfrm>
            <a:prstGeom prst="rect">
              <a:avLst/>
            </a:prstGeom>
            <a:noFill/>
            <a:ln w="9525">
              <a:noFill/>
              <a:miter lim="800000"/>
              <a:headEnd/>
              <a:tailEnd/>
            </a:ln>
          </p:spPr>
        </p:pic>
        <p:pic>
          <p:nvPicPr>
            <p:cNvPr id="122885" name="Picture 5"/>
            <p:cNvPicPr>
              <a:picLocks noChangeAspect="1" noChangeArrowheads="1"/>
            </p:cNvPicPr>
            <p:nvPr/>
          </p:nvPicPr>
          <p:blipFill>
            <a:blip r:embed="rId4" cstate="print"/>
            <a:srcRect/>
            <a:stretch>
              <a:fillRect/>
            </a:stretch>
          </p:blipFill>
          <p:spPr bwMode="auto">
            <a:xfrm>
              <a:off x="381000" y="3876675"/>
              <a:ext cx="8324850" cy="619125"/>
            </a:xfrm>
            <a:prstGeom prst="rect">
              <a:avLst/>
            </a:prstGeom>
            <a:noFill/>
            <a:ln w="9525">
              <a:noFill/>
              <a:miter lim="800000"/>
              <a:headEnd/>
              <a:tailEnd/>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268535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Pulse Position Modulator</a:t>
            </a:r>
            <a:endParaRPr lang="en-IN" b="1" dirty="0">
              <a:latin typeface="Times New Roman" pitchFamily="18" charset="0"/>
              <a:cs typeface="Times New Roman" pitchFamily="18" charset="0"/>
            </a:endParaRPr>
          </a:p>
        </p:txBody>
      </p:sp>
      <p:pic>
        <p:nvPicPr>
          <p:cNvPr id="158722" name="Picture 2" descr="Pulse Position Modulator"/>
          <p:cNvPicPr>
            <a:picLocks noChangeAspect="1" noChangeArrowheads="1"/>
          </p:cNvPicPr>
          <p:nvPr/>
        </p:nvPicPr>
        <p:blipFill>
          <a:blip r:embed="rId2" cstate="print"/>
          <a:srcRect/>
          <a:stretch>
            <a:fillRect/>
          </a:stretch>
        </p:blipFill>
        <p:spPr bwMode="auto">
          <a:xfrm>
            <a:off x="0" y="1676400"/>
            <a:ext cx="8991600" cy="44958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268535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Pulse Position Modulator</a:t>
            </a:r>
            <a:endParaRPr lang="en-IN" b="1" dirty="0">
              <a:latin typeface="Times New Roman" pitchFamily="18" charset="0"/>
              <a:cs typeface="Times New Roman" pitchFamily="18" charset="0"/>
            </a:endParaRPr>
          </a:p>
        </p:txBody>
      </p:sp>
      <p:sp>
        <p:nvSpPr>
          <p:cNvPr id="6" name="Rectangle 5"/>
          <p:cNvSpPr/>
          <p:nvPr/>
        </p:nvSpPr>
        <p:spPr>
          <a:xfrm>
            <a:off x="0" y="1447800"/>
            <a:ext cx="91440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Ø"/>
            </a:pPr>
            <a:r>
              <a:rPr lang="en-US" dirty="0" smtClean="0">
                <a:latin typeface="Times New Roman" pitchFamily="18" charset="0"/>
                <a:cs typeface="Times New Roman" pitchFamily="18" charset="0"/>
              </a:rPr>
              <a:t>The threshold voltage for the first IC 555, which is determined by the control voltage (modulating signal), is changed to UTL (Upper Threshold Level) and is given by</a:t>
            </a:r>
          </a:p>
          <a:p>
            <a:pPr marL="342900" indent="-342900" algn="just"/>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UTL = 2/3 VCC + VMOD</a:t>
            </a:r>
          </a:p>
          <a:p>
            <a:pPr marL="342900" indent="-342900" algn="just">
              <a:buFont typeface="Wingdings" pitchFamily="2" charset="2"/>
              <a:buChar char="Ø"/>
            </a:pPr>
            <a:r>
              <a:rPr lang="en-US" dirty="0" smtClean="0">
                <a:latin typeface="Times New Roman" pitchFamily="18" charset="0"/>
                <a:cs typeface="Times New Roman" pitchFamily="18" charset="0"/>
              </a:rPr>
              <a:t>As the threshold voltage changes with respect to the applied modulating signal, the width of the pulse changes and the hence the time delay is varied. As this pulse width modulated signal is applied to the trigger of the second IC, there will be no change in either amplitude or width of the output pulse but only the position of the pulse is changed.</a:t>
            </a:r>
            <a:endParaRPr lang="en-US"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aveforms in Pulse Position Modulation using IC 555"/>
          <p:cNvPicPr>
            <a:picLocks noChangeAspect="1" noChangeArrowheads="1"/>
          </p:cNvPicPr>
          <p:nvPr/>
        </p:nvPicPr>
        <p:blipFill>
          <a:blip r:embed="rId2" cstate="print"/>
          <a:srcRect/>
          <a:stretch>
            <a:fillRect/>
          </a:stretch>
        </p:blipFill>
        <p:spPr bwMode="auto">
          <a:xfrm>
            <a:off x="2780597" y="914400"/>
            <a:ext cx="5753803" cy="5943600"/>
          </a:xfrm>
          <a:prstGeom prst="rect">
            <a:avLst/>
          </a:prstGeom>
          <a:noFill/>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6" name="Rectangle 5"/>
          <p:cNvSpPr/>
          <p:nvPr/>
        </p:nvSpPr>
        <p:spPr>
          <a:xfrm>
            <a:off x="0" y="838200"/>
            <a:ext cx="2685351"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Pulse Position Modulator</a:t>
            </a:r>
            <a:endParaRPr lang="en-IN" b="1"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5" name="Rectangle 4"/>
          <p:cNvSpPr/>
          <p:nvPr/>
        </p:nvSpPr>
        <p:spPr>
          <a:xfrm>
            <a:off x="0" y="838200"/>
            <a:ext cx="17471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Schmitt Trigger</a:t>
            </a:r>
            <a:endParaRPr lang="en-IN" b="1" dirty="0">
              <a:latin typeface="Times New Roman" pitchFamily="18" charset="0"/>
              <a:cs typeface="Times New Roman" pitchFamily="18" charset="0"/>
            </a:endParaRPr>
          </a:p>
        </p:txBody>
      </p:sp>
      <p:pic>
        <p:nvPicPr>
          <p:cNvPr id="160770" name="Picture 2"/>
          <p:cNvPicPr>
            <a:picLocks noChangeAspect="1" noChangeArrowheads="1"/>
          </p:cNvPicPr>
          <p:nvPr/>
        </p:nvPicPr>
        <p:blipFill>
          <a:blip r:embed="rId2" cstate="print"/>
          <a:srcRect/>
          <a:stretch>
            <a:fillRect/>
          </a:stretch>
        </p:blipFill>
        <p:spPr bwMode="auto">
          <a:xfrm>
            <a:off x="1581150" y="1343025"/>
            <a:ext cx="5981700" cy="4448175"/>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2" cstate="print"/>
          <a:srcRect/>
          <a:stretch>
            <a:fillRect/>
          </a:stretch>
        </p:blipFill>
        <p:spPr bwMode="auto">
          <a:xfrm>
            <a:off x="457200" y="1219200"/>
            <a:ext cx="8229600" cy="1562100"/>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77500" lnSpcReduction="20000"/>
          </a:bodyPr>
          <a:lstStyle/>
          <a:p>
            <a:pPr algn="ctr">
              <a:spcBef>
                <a:spcPct val="0"/>
              </a:spcBef>
              <a:defRPr/>
            </a:pPr>
            <a:r>
              <a:rPr lang="en-US" altLang="ko-KR" sz="3600" b="1" dirty="0" smtClean="0">
                <a:solidFill>
                  <a:srgbClr val="FF0000"/>
                </a:solidFill>
                <a:latin typeface="Times New Roman" pitchFamily="18" charset="0"/>
                <a:cs typeface="Times New Roman" pitchFamily="18" charset="0"/>
              </a:rPr>
              <a:t>555 Timer - </a:t>
            </a:r>
            <a:r>
              <a:rPr lang="en-US" altLang="ko-KR" sz="3600" b="1" dirty="0" err="1" smtClean="0">
                <a:solidFill>
                  <a:srgbClr val="FF0000"/>
                </a:solidFill>
                <a:latin typeface="Times New Roman" pitchFamily="18" charset="0"/>
                <a:cs typeface="Times New Roman" pitchFamily="18" charset="0"/>
              </a:rPr>
              <a:t>Astable</a:t>
            </a:r>
            <a:r>
              <a:rPr lang="en-US" sz="3600" b="1" dirty="0" smtClean="0">
                <a:latin typeface="Times New Roman" pitchFamily="18" charset="0"/>
                <a:cs typeface="Times New Roman" pitchFamily="18" charset="0"/>
              </a:rPr>
              <a:t> </a:t>
            </a:r>
            <a:r>
              <a:rPr lang="en-US" altLang="ko-KR" sz="3600" b="1" dirty="0" err="1" smtClean="0">
                <a:solidFill>
                  <a:srgbClr val="FF0000"/>
                </a:solidFill>
                <a:latin typeface="Times New Roman" pitchFamily="18" charset="0"/>
                <a:cs typeface="Times New Roman" pitchFamily="18" charset="0"/>
              </a:rPr>
              <a:t>Multivibrator</a:t>
            </a:r>
            <a:r>
              <a:rPr lang="en-US" altLang="ko-KR" sz="3600" b="1" dirty="0" smtClean="0">
                <a:solidFill>
                  <a:srgbClr val="FF0000"/>
                </a:solidFill>
                <a:latin typeface="Times New Roman" pitchFamily="18" charset="0"/>
                <a:cs typeface="Times New Roman" pitchFamily="18" charset="0"/>
              </a:rPr>
              <a:t> Applications</a:t>
            </a:r>
          </a:p>
        </p:txBody>
      </p:sp>
      <p:sp>
        <p:nvSpPr>
          <p:cNvPr id="6" name="Rectangle 5"/>
          <p:cNvSpPr/>
          <p:nvPr/>
        </p:nvSpPr>
        <p:spPr>
          <a:xfrm>
            <a:off x="0" y="838200"/>
            <a:ext cx="174714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b="1" dirty="0" smtClean="0">
                <a:latin typeface="Times New Roman" pitchFamily="18" charset="0"/>
                <a:cs typeface="Times New Roman" pitchFamily="18" charset="0"/>
              </a:rPr>
              <a:t>Schmitt Trigger</a:t>
            </a:r>
            <a:endParaRPr lang="en-IN" b="1" dirty="0">
              <a:latin typeface="Times New Roman" pitchFamily="18" charset="0"/>
              <a:cs typeface="Times New Roman" pitchFamily="18" charset="0"/>
            </a:endParaRPr>
          </a:p>
        </p:txBody>
      </p:sp>
      <p:pic>
        <p:nvPicPr>
          <p:cNvPr id="161795" name="Picture 3"/>
          <p:cNvPicPr>
            <a:picLocks noChangeAspect="1" noChangeArrowheads="1"/>
          </p:cNvPicPr>
          <p:nvPr/>
        </p:nvPicPr>
        <p:blipFill>
          <a:blip r:embed="rId3" cstate="print"/>
          <a:srcRect/>
          <a:stretch>
            <a:fillRect/>
          </a:stretch>
        </p:blipFill>
        <p:spPr bwMode="auto">
          <a:xfrm>
            <a:off x="414338" y="2828925"/>
            <a:ext cx="8315325" cy="1152525"/>
          </a:xfrm>
          <a:prstGeom prst="rect">
            <a:avLst/>
          </a:prstGeom>
          <a:noFill/>
          <a:ln w="9525">
            <a:noFill/>
            <a:miter lim="800000"/>
            <a:headEnd/>
            <a:tailEnd/>
          </a:ln>
        </p:spPr>
      </p:pic>
      <p:pic>
        <p:nvPicPr>
          <p:cNvPr id="161796" name="Picture 4"/>
          <p:cNvPicPr>
            <a:picLocks noChangeAspect="1" noChangeArrowheads="1"/>
          </p:cNvPicPr>
          <p:nvPr/>
        </p:nvPicPr>
        <p:blipFill>
          <a:blip r:embed="rId4" cstate="print"/>
          <a:srcRect/>
          <a:stretch>
            <a:fillRect/>
          </a:stretch>
        </p:blipFill>
        <p:spPr bwMode="auto">
          <a:xfrm>
            <a:off x="1776413" y="3886200"/>
            <a:ext cx="5591175" cy="2886075"/>
          </a:xfrm>
          <a:prstGeom prst="rect">
            <a:avLst/>
          </a:prstGeom>
          <a:noFill/>
          <a:ln w="9525">
            <a:solidFill>
              <a:srgbClr val="00B050"/>
            </a:solid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0" y="1257300"/>
            <a:ext cx="9144000" cy="618631"/>
          </a:xfrm>
          <a:prstGeom prst="rect">
            <a:avLst/>
          </a:prstGeom>
        </p:spPr>
        <p:style>
          <a:lnRef idx="1">
            <a:schemeClr val="accent2"/>
          </a:lnRef>
          <a:fillRef idx="2">
            <a:schemeClr val="accent2"/>
          </a:fillRef>
          <a:effectRef idx="1">
            <a:schemeClr val="accent2"/>
          </a:effectRef>
          <a:fontRef idx="minor">
            <a:schemeClr val="dk1"/>
          </a:fontRef>
        </p:style>
        <p:txBody>
          <a:bodyPr wrap="square" lIns="64008" tIns="32004" rIns="64008" bIns="32004">
            <a:spAutoFit/>
          </a:bodyPr>
          <a:lstStyle/>
          <a:p>
            <a:pPr algn="just"/>
            <a:r>
              <a:rPr lang="en-US" dirty="0" smtClean="0">
                <a:latin typeface="Times New Roman" pitchFamily="18" charset="0"/>
                <a:cs typeface="Times New Roman" pitchFamily="18" charset="0"/>
              </a:rPr>
              <a:t>Voltage regulators are integrated circuits designed to regulate the voltage at their input to a constant, fixed voltage at their output, irrespective of changes in load current or input voltage.</a:t>
            </a:r>
            <a:endParaRPr lang="en-US" dirty="0">
              <a:latin typeface="Times New Roman" pitchFamily="18" charset="0"/>
              <a:cs typeface="Times New Roman" pitchFamily="18" charset="0"/>
            </a:endParaRPr>
          </a:p>
        </p:txBody>
      </p:sp>
      <p:sp>
        <p:nvSpPr>
          <p:cNvPr id="6" name="TextBox 5"/>
          <p:cNvSpPr txBox="1"/>
          <p:nvPr/>
        </p:nvSpPr>
        <p:spPr>
          <a:xfrm>
            <a:off x="0" y="800101"/>
            <a:ext cx="119366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rtlCol="0">
            <a:spAutoFit/>
          </a:bodyPr>
          <a:lstStyle/>
          <a:p>
            <a:r>
              <a:rPr lang="en-US" b="1" dirty="0" smtClean="0">
                <a:latin typeface="Times New Roman" pitchFamily="18" charset="0"/>
                <a:cs typeface="Times New Roman" pitchFamily="18" charset="0"/>
              </a:rPr>
              <a:t>Definition:</a:t>
            </a:r>
            <a:endParaRPr lang="en-US" b="1" dirty="0">
              <a:latin typeface="Times New Roman" pitchFamily="18" charset="0"/>
              <a:cs typeface="Times New Roman" pitchFamily="18" charset="0"/>
            </a:endParaRPr>
          </a:p>
        </p:txBody>
      </p:sp>
      <p:sp>
        <p:nvSpPr>
          <p:cNvPr id="7" name="Rectangle 6"/>
          <p:cNvSpPr/>
          <p:nvPr/>
        </p:nvSpPr>
        <p:spPr>
          <a:xfrm>
            <a:off x="0" y="2457451"/>
            <a:ext cx="2839495"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Types of voltage regulators </a:t>
            </a:r>
            <a:endParaRPr lang="en-US" b="1" dirty="0">
              <a:latin typeface="Times New Roman" pitchFamily="18" charset="0"/>
              <a:cs typeface="Times New Roman" pitchFamily="18" charset="0"/>
            </a:endParaRPr>
          </a:p>
        </p:txBody>
      </p:sp>
      <p:sp>
        <p:nvSpPr>
          <p:cNvPr id="8" name="Rectangle 7"/>
          <p:cNvSpPr/>
          <p:nvPr/>
        </p:nvSpPr>
        <p:spPr>
          <a:xfrm>
            <a:off x="457200" y="2944252"/>
            <a:ext cx="6248400" cy="895630"/>
          </a:xfrm>
          <a:prstGeom prst="rect">
            <a:avLst/>
          </a:prstGeom>
        </p:spPr>
        <p:style>
          <a:lnRef idx="1">
            <a:schemeClr val="accent6"/>
          </a:lnRef>
          <a:fillRef idx="2">
            <a:schemeClr val="accent6"/>
          </a:fillRef>
          <a:effectRef idx="1">
            <a:schemeClr val="accent6"/>
          </a:effectRef>
          <a:fontRef idx="minor">
            <a:schemeClr val="dk1"/>
          </a:fontRef>
        </p:style>
        <p:txBody>
          <a:bodyPr wrap="square" lIns="64008" tIns="32004" rIns="64008" bIns="32004">
            <a:spAutoFit/>
          </a:bodyPr>
          <a:lstStyle/>
          <a:p>
            <a:pPr algn="just"/>
            <a:r>
              <a:rPr lang="en-US" dirty="0" smtClean="0">
                <a:latin typeface="Times New Roman" pitchFamily="18" charset="0"/>
                <a:cs typeface="Times New Roman" pitchFamily="18" charset="0"/>
              </a:rPr>
              <a:t>The two categories include:</a:t>
            </a:r>
          </a:p>
          <a:p>
            <a:pPr lvl="1" algn="just"/>
            <a:r>
              <a:rPr lang="en-US" dirty="0" smtClean="0">
                <a:latin typeface="Times New Roman" pitchFamily="18" charset="0"/>
                <a:cs typeface="Times New Roman" pitchFamily="18" charset="0"/>
              </a:rPr>
              <a:t>1. Series/Linear voltage regulators (Fixed or Variable)</a:t>
            </a:r>
          </a:p>
          <a:p>
            <a:pPr lvl="1" algn="just"/>
            <a:r>
              <a:rPr lang="en-US" dirty="0" smtClean="0">
                <a:latin typeface="Times New Roman" pitchFamily="18" charset="0"/>
                <a:cs typeface="Times New Roman" pitchFamily="18" charset="0"/>
              </a:rPr>
              <a:t>2. Switching voltage regulators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57251"/>
            <a:ext cx="543264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1. Series/Linear voltage regulators (Fixed or Variable)</a:t>
            </a:r>
            <a:endParaRPr lang="en-US" b="1" dirty="0"/>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1025" name="Rectangle 1"/>
          <p:cNvSpPr>
            <a:spLocks noChangeArrowheads="1"/>
          </p:cNvSpPr>
          <p:nvPr/>
        </p:nvSpPr>
        <p:spPr bwMode="auto">
          <a:xfrm>
            <a:off x="0" y="1288971"/>
            <a:ext cx="9144000" cy="215751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240030" indent="-240030" algn="just" defTabSz="640080" fontAlgn="base">
              <a:spcBef>
                <a:spcPct val="0"/>
              </a:spcBef>
              <a:spcAft>
                <a:spcPct val="0"/>
              </a:spcAft>
              <a:buFont typeface="Wingdings" pitchFamily="2" charset="2"/>
              <a:buChar char="Ø"/>
            </a:pPr>
            <a:r>
              <a:rPr lang="en-US" sz="1700" dirty="0">
                <a:latin typeface="Times New Roman" pitchFamily="18" charset="0"/>
                <a:cs typeface="Times New Roman" pitchFamily="18" charset="0"/>
              </a:rPr>
              <a:t>U</a:t>
            </a:r>
            <a:r>
              <a:rPr lang="en-US" sz="1700" dirty="0">
                <a:solidFill>
                  <a:schemeClr val="tx1"/>
                </a:solidFill>
                <a:latin typeface="Times New Roman" pitchFamily="18" charset="0"/>
                <a:cs typeface="Times New Roman" pitchFamily="18" charset="0"/>
              </a:rPr>
              <a:t>se the principles of </a:t>
            </a:r>
            <a:r>
              <a:rPr lang="en-US" sz="1700" b="1" dirty="0">
                <a:solidFill>
                  <a:schemeClr val="tx1"/>
                </a:solidFill>
                <a:latin typeface="Times New Roman" pitchFamily="18" charset="0"/>
                <a:cs typeface="Times New Roman" pitchFamily="18" charset="0"/>
              </a:rPr>
              <a:t>voltage dividers </a:t>
            </a:r>
            <a:r>
              <a:rPr lang="en-US" sz="1700" dirty="0">
                <a:solidFill>
                  <a:schemeClr val="tx1"/>
                </a:solidFill>
                <a:latin typeface="Times New Roman" pitchFamily="18" charset="0"/>
                <a:cs typeface="Times New Roman" pitchFamily="18" charset="0"/>
              </a:rPr>
              <a:t>to transform the voltage at their input to the desired voltage at their output. </a:t>
            </a:r>
          </a:p>
          <a:p>
            <a:pPr marL="240030" indent="-240030" algn="just" defTabSz="640080" fontAlgn="base">
              <a:spcBef>
                <a:spcPct val="0"/>
              </a:spcBef>
              <a:spcAft>
                <a:spcPct val="0"/>
              </a:spcAft>
              <a:buFont typeface="Wingdings" pitchFamily="2" charset="2"/>
              <a:buChar char="Ø"/>
            </a:pPr>
            <a:r>
              <a:rPr lang="en-US" sz="1700" dirty="0">
                <a:solidFill>
                  <a:schemeClr val="tx1"/>
                </a:solidFill>
                <a:latin typeface="Times New Roman" pitchFamily="18" charset="0"/>
                <a:cs typeface="Times New Roman" pitchFamily="18" charset="0"/>
              </a:rPr>
              <a:t>They employ a </a:t>
            </a:r>
            <a:r>
              <a:rPr lang="en-US" sz="1700" b="1" dirty="0">
                <a:solidFill>
                  <a:schemeClr val="tx1"/>
                </a:solidFill>
                <a:latin typeface="Times New Roman" pitchFamily="18" charset="0"/>
                <a:cs typeface="Times New Roman" pitchFamily="18" charset="0"/>
              </a:rPr>
              <a:t>feedback</a:t>
            </a:r>
            <a:r>
              <a:rPr lang="en-US" sz="1700" dirty="0">
                <a:solidFill>
                  <a:schemeClr val="tx1"/>
                </a:solidFill>
                <a:latin typeface="Times New Roman" pitchFamily="18" charset="0"/>
                <a:cs typeface="Times New Roman" pitchFamily="18" charset="0"/>
              </a:rPr>
              <a:t> loop that automatically varies the resistance in the system to counter the effect of variations in the load impedance and input voltage, all to ensure the output voltage is kept constant. </a:t>
            </a:r>
          </a:p>
          <a:p>
            <a:pPr marL="240030" indent="-240030" algn="just" defTabSz="640080" eaLnBrk="0" fontAlgn="base" hangingPunct="0">
              <a:spcBef>
                <a:spcPct val="0"/>
              </a:spcBef>
              <a:spcAft>
                <a:spcPct val="0"/>
              </a:spcAft>
              <a:buFont typeface="Wingdings" pitchFamily="2" charset="2"/>
              <a:buChar char="Ø"/>
            </a:pPr>
            <a:r>
              <a:rPr lang="en-US" sz="1700" dirty="0">
                <a:solidFill>
                  <a:schemeClr val="tx1"/>
                </a:solidFill>
                <a:latin typeface="Times New Roman" pitchFamily="18" charset="0"/>
                <a:cs typeface="Times New Roman" pitchFamily="18" charset="0"/>
              </a:rPr>
              <a:t>Typical implementations of linear voltage regulators involve the use of </a:t>
            </a:r>
            <a:r>
              <a:rPr lang="en-US" sz="1700" b="1" dirty="0">
                <a:solidFill>
                  <a:schemeClr val="tx1"/>
                </a:solidFill>
                <a:latin typeface="Times New Roman" pitchFamily="18" charset="0"/>
                <a:cs typeface="Times New Roman" pitchFamily="18" charset="0"/>
              </a:rPr>
              <a:t>FETs</a:t>
            </a:r>
            <a:r>
              <a:rPr lang="en-US" sz="1700" dirty="0">
                <a:solidFill>
                  <a:schemeClr val="tx1"/>
                </a:solidFill>
                <a:latin typeface="Times New Roman" pitchFamily="18" charset="0"/>
                <a:cs typeface="Times New Roman" pitchFamily="18" charset="0"/>
              </a:rPr>
              <a:t> as one side of a voltage divider with a feedback loop connected to the </a:t>
            </a:r>
            <a:r>
              <a:rPr lang="en-US" sz="1700" b="1" dirty="0">
                <a:solidFill>
                  <a:schemeClr val="tx1"/>
                </a:solidFill>
                <a:latin typeface="Times New Roman" pitchFamily="18" charset="0"/>
                <a:cs typeface="Times New Roman" pitchFamily="18" charset="0"/>
              </a:rPr>
              <a:t>gate of the transistor, driving it as required to ensure consistency in the output voltage.</a:t>
            </a:r>
          </a:p>
        </p:txBody>
      </p:sp>
      <p:sp>
        <p:nvSpPr>
          <p:cNvPr id="7" name="Rectangle 6"/>
          <p:cNvSpPr/>
          <p:nvPr/>
        </p:nvSpPr>
        <p:spPr>
          <a:xfrm>
            <a:off x="0" y="3545354"/>
            <a:ext cx="9144000" cy="618631"/>
          </a:xfrm>
          <a:prstGeom prst="rect">
            <a:avLst/>
          </a:prstGeom>
        </p:spPr>
        <p:style>
          <a:lnRef idx="1">
            <a:schemeClr val="accent4"/>
          </a:lnRef>
          <a:fillRef idx="2">
            <a:schemeClr val="accent4"/>
          </a:fillRef>
          <a:effectRef idx="1">
            <a:schemeClr val="accent4"/>
          </a:effectRef>
          <a:fontRef idx="minor">
            <a:schemeClr val="dk1"/>
          </a:fontRef>
        </p:style>
        <p:txBody>
          <a:bodyPr wrap="square" lIns="64008" tIns="32004" rIns="64008" bIns="32004">
            <a:spAutoFit/>
          </a:bodyPr>
          <a:lstStyle/>
          <a:p>
            <a:pPr marL="360045" indent="-360045" algn="just">
              <a:buFont typeface="Wingdings" pitchFamily="2" charset="2"/>
              <a:buChar char="ü"/>
            </a:pPr>
            <a:r>
              <a:rPr lang="en-US" dirty="0" smtClean="0">
                <a:latin typeface="Times New Roman" pitchFamily="18" charset="0"/>
                <a:cs typeface="Times New Roman" pitchFamily="18" charset="0"/>
              </a:rPr>
              <a:t>Some popular examples of linear voltage regulators include the 78xx (</a:t>
            </a:r>
            <a:r>
              <a:rPr lang="en-US" dirty="0" err="1" smtClean="0">
                <a:latin typeface="Times New Roman" pitchFamily="18" charset="0"/>
                <a:cs typeface="Times New Roman" pitchFamily="18" charset="0"/>
              </a:rPr>
              <a:t>e.g</a:t>
            </a:r>
            <a:r>
              <a:rPr lang="en-US" dirty="0" smtClean="0">
                <a:latin typeface="Times New Roman" pitchFamily="18" charset="0"/>
                <a:cs typeface="Times New Roman" pitchFamily="18" charset="0"/>
              </a:rPr>
              <a:t> L7805(5v), L7809(9V)) series of voltage regulators.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57251"/>
            <a:ext cx="543264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1. Series/Linear voltage regulators (Fixed or Variable)</a:t>
            </a:r>
            <a:endParaRPr lang="en-US" b="1" dirty="0"/>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6" name="Rectangle 5"/>
          <p:cNvSpPr/>
          <p:nvPr/>
        </p:nvSpPr>
        <p:spPr>
          <a:xfrm>
            <a:off x="1066800" y="1428751"/>
            <a:ext cx="573940" cy="341632"/>
          </a:xfrm>
          <a:prstGeom prst="rect">
            <a:avLst/>
          </a:prstGeom>
        </p:spPr>
        <p:style>
          <a:lnRef idx="0">
            <a:schemeClr val="accent2"/>
          </a:lnRef>
          <a:fillRef idx="3">
            <a:schemeClr val="accent2"/>
          </a:fillRef>
          <a:effectRef idx="3">
            <a:schemeClr val="accent2"/>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Pros</a:t>
            </a:r>
            <a:endParaRPr lang="en-US" dirty="0">
              <a:latin typeface="Times New Roman" pitchFamily="18" charset="0"/>
              <a:cs typeface="Times New Roman" pitchFamily="18" charset="0"/>
            </a:endParaRPr>
          </a:p>
        </p:txBody>
      </p:sp>
      <p:sp>
        <p:nvSpPr>
          <p:cNvPr id="7" name="Rectangle 6"/>
          <p:cNvSpPr/>
          <p:nvPr/>
        </p:nvSpPr>
        <p:spPr>
          <a:xfrm>
            <a:off x="1981200" y="1943101"/>
            <a:ext cx="6908800" cy="1449628"/>
          </a:xfrm>
          <a:prstGeom prst="rect">
            <a:avLst/>
          </a:prstGeom>
        </p:spPr>
        <p:style>
          <a:lnRef idx="0">
            <a:schemeClr val="accent4"/>
          </a:lnRef>
          <a:fillRef idx="3">
            <a:schemeClr val="accent4"/>
          </a:fillRef>
          <a:effectRef idx="3">
            <a:schemeClr val="accent4"/>
          </a:effectRef>
          <a:fontRef idx="minor">
            <a:schemeClr val="lt1"/>
          </a:fontRef>
        </p:style>
        <p:txBody>
          <a:bodyPr wrap="square" lIns="64008" tIns="32004" rIns="64008" bIns="32004">
            <a:spAutoFit/>
          </a:bodyPr>
          <a:lstStyle/>
          <a:p>
            <a:r>
              <a:rPr lang="en-US" dirty="0" smtClean="0">
                <a:latin typeface="Times New Roman" pitchFamily="18" charset="0"/>
                <a:cs typeface="Times New Roman" pitchFamily="18" charset="0"/>
              </a:rPr>
              <a:t>1. </a:t>
            </a:r>
            <a:r>
              <a:rPr lang="en-US" b="1" dirty="0" smtClean="0">
                <a:solidFill>
                  <a:srgbClr val="FFFF00"/>
                </a:solidFill>
                <a:latin typeface="Times New Roman" pitchFamily="18" charset="0"/>
                <a:cs typeface="Times New Roman" pitchFamily="18" charset="0"/>
              </a:rPr>
              <a:t>Simple and easy </a:t>
            </a:r>
            <a:r>
              <a:rPr lang="en-US" dirty="0" smtClean="0">
                <a:latin typeface="Times New Roman" pitchFamily="18" charset="0"/>
                <a:cs typeface="Times New Roman" pitchFamily="18" charset="0"/>
              </a:rPr>
              <a:t>to design and implement</a:t>
            </a:r>
          </a:p>
          <a:p>
            <a:r>
              <a:rPr lang="en-US" dirty="0" smtClean="0">
                <a:latin typeface="Times New Roman" pitchFamily="18" charset="0"/>
                <a:cs typeface="Times New Roman" pitchFamily="18" charset="0"/>
              </a:rPr>
              <a:t>2. Generates a lower amount of </a:t>
            </a:r>
            <a:r>
              <a:rPr lang="en-US" b="1" dirty="0" smtClean="0">
                <a:solidFill>
                  <a:srgbClr val="FFFF00"/>
                </a:solidFill>
                <a:latin typeface="Times New Roman" pitchFamily="18" charset="0"/>
                <a:cs typeface="Times New Roman" pitchFamily="18" charset="0"/>
              </a:rPr>
              <a:t>EMI and noise</a:t>
            </a:r>
          </a:p>
          <a:p>
            <a:r>
              <a:rPr lang="en-US" dirty="0" smtClean="0">
                <a:latin typeface="Times New Roman" pitchFamily="18" charset="0"/>
                <a:cs typeface="Times New Roman" pitchFamily="18" charset="0"/>
              </a:rPr>
              <a:t>3. </a:t>
            </a:r>
            <a:r>
              <a:rPr lang="en-US" b="1" dirty="0" smtClean="0">
                <a:solidFill>
                  <a:srgbClr val="FFFF00"/>
                </a:solidFill>
                <a:latin typeface="Times New Roman" pitchFamily="18" charset="0"/>
                <a:cs typeface="Times New Roman" pitchFamily="18" charset="0"/>
              </a:rPr>
              <a:t>Fast response time </a:t>
            </a:r>
            <a:r>
              <a:rPr lang="en-US" dirty="0" smtClean="0">
                <a:latin typeface="Times New Roman" pitchFamily="18" charset="0"/>
                <a:cs typeface="Times New Roman" pitchFamily="18" charset="0"/>
              </a:rPr>
              <a:t>to changes in load current or input voltage conditions</a:t>
            </a:r>
          </a:p>
          <a:p>
            <a:r>
              <a:rPr lang="en-US" dirty="0" smtClean="0">
                <a:latin typeface="Times New Roman" pitchFamily="18" charset="0"/>
                <a:cs typeface="Times New Roman" pitchFamily="18" charset="0"/>
              </a:rPr>
              <a:t>4. Low </a:t>
            </a:r>
            <a:r>
              <a:rPr lang="en-US" b="1" dirty="0" smtClean="0">
                <a:solidFill>
                  <a:srgbClr val="FFFF00"/>
                </a:solidFill>
                <a:latin typeface="Times New Roman" pitchFamily="18" charset="0"/>
                <a:cs typeface="Times New Roman" pitchFamily="18" charset="0"/>
              </a:rPr>
              <a:t>ripple voltage </a:t>
            </a:r>
            <a:r>
              <a:rPr lang="en-US" dirty="0" smtClean="0">
                <a:latin typeface="Times New Roman" pitchFamily="18" charset="0"/>
                <a:cs typeface="Times New Roman" pitchFamily="18" charset="0"/>
              </a:rPr>
              <a:t>at the output </a:t>
            </a:r>
            <a:endParaRPr lang="en-US" dirty="0">
              <a:latin typeface="Times New Roman" pitchFamily="18" charset="0"/>
              <a:cs typeface="Times New Roman" pitchFamily="18" charset="0"/>
            </a:endParaRPr>
          </a:p>
        </p:txBody>
      </p:sp>
      <p:sp>
        <p:nvSpPr>
          <p:cNvPr id="8" name="Rectangle 7"/>
          <p:cNvSpPr/>
          <p:nvPr/>
        </p:nvSpPr>
        <p:spPr>
          <a:xfrm>
            <a:off x="1117600" y="3429001"/>
            <a:ext cx="629403" cy="341632"/>
          </a:xfrm>
          <a:prstGeom prst="rect">
            <a:avLst/>
          </a:prstGeom>
        </p:spPr>
        <p:style>
          <a:lnRef idx="0">
            <a:schemeClr val="accent2"/>
          </a:lnRef>
          <a:fillRef idx="3">
            <a:schemeClr val="accent2"/>
          </a:fillRef>
          <a:effectRef idx="3">
            <a:schemeClr val="accent2"/>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Cons</a:t>
            </a:r>
            <a:endParaRPr lang="en-US" dirty="0">
              <a:latin typeface="Times New Roman" pitchFamily="18" charset="0"/>
              <a:cs typeface="Times New Roman" pitchFamily="18" charset="0"/>
            </a:endParaRPr>
          </a:p>
        </p:txBody>
      </p:sp>
      <p:sp>
        <p:nvSpPr>
          <p:cNvPr id="9" name="Rectangle 8"/>
          <p:cNvSpPr/>
          <p:nvPr/>
        </p:nvSpPr>
        <p:spPr>
          <a:xfrm>
            <a:off x="1981200" y="3930715"/>
            <a:ext cx="7162800" cy="1726627"/>
          </a:xfrm>
          <a:prstGeom prst="rect">
            <a:avLst/>
          </a:prstGeom>
        </p:spPr>
        <p:style>
          <a:lnRef idx="0">
            <a:schemeClr val="accent4"/>
          </a:lnRef>
          <a:fillRef idx="3">
            <a:schemeClr val="accent4"/>
          </a:fillRef>
          <a:effectRef idx="3">
            <a:schemeClr val="accent4"/>
          </a:effectRef>
          <a:fontRef idx="minor">
            <a:schemeClr val="lt1"/>
          </a:fontRef>
        </p:style>
        <p:txBody>
          <a:bodyPr wrap="square" lIns="64008" tIns="32004" rIns="64008" bIns="32004">
            <a:spAutoFit/>
          </a:bodyPr>
          <a:lstStyle/>
          <a:p>
            <a:pPr algn="just"/>
            <a:r>
              <a:rPr lang="en-US" dirty="0" smtClean="0">
                <a:latin typeface="Times New Roman" pitchFamily="18" charset="0"/>
                <a:cs typeface="Times New Roman" pitchFamily="18" charset="0"/>
              </a:rPr>
              <a:t>1. </a:t>
            </a:r>
            <a:r>
              <a:rPr lang="en-US" b="1" dirty="0" smtClean="0">
                <a:solidFill>
                  <a:srgbClr val="FFC000"/>
                </a:solidFill>
                <a:latin typeface="Times New Roman" pitchFamily="18" charset="0"/>
                <a:cs typeface="Times New Roman" pitchFamily="18" charset="0"/>
              </a:rPr>
              <a:t>Low efficiency </a:t>
            </a:r>
            <a:r>
              <a:rPr lang="en-US" dirty="0" smtClean="0">
                <a:latin typeface="Times New Roman" pitchFamily="18" charset="0"/>
                <a:cs typeface="Times New Roman" pitchFamily="18" charset="0"/>
              </a:rPr>
              <a:t>as a large amount of electrical energy is wasted as heat</a:t>
            </a:r>
          </a:p>
          <a:p>
            <a:pPr algn="just"/>
            <a:r>
              <a:rPr lang="en-US" dirty="0" smtClean="0">
                <a:latin typeface="Times New Roman" pitchFamily="18" charset="0"/>
                <a:cs typeface="Times New Roman" pitchFamily="18" charset="0"/>
              </a:rPr>
              <a:t>2. </a:t>
            </a:r>
            <a:r>
              <a:rPr lang="en-US" b="1" dirty="0" smtClean="0">
                <a:solidFill>
                  <a:srgbClr val="FFC000"/>
                </a:solidFill>
                <a:latin typeface="Times New Roman" pitchFamily="18" charset="0"/>
                <a:cs typeface="Times New Roman" pitchFamily="18" charset="0"/>
              </a:rPr>
              <a:t>Drop-out voltage </a:t>
            </a:r>
            <a:r>
              <a:rPr lang="en-US" dirty="0" smtClean="0">
                <a:latin typeface="Times New Roman" pitchFamily="18" charset="0"/>
                <a:cs typeface="Times New Roman" pitchFamily="18" charset="0"/>
              </a:rPr>
              <a:t>makes them a bad choice for low power applications</a:t>
            </a:r>
          </a:p>
          <a:p>
            <a:pPr algn="just"/>
            <a:r>
              <a:rPr lang="en-US" dirty="0" smtClean="0">
                <a:latin typeface="Times New Roman" pitchFamily="18" charset="0"/>
                <a:cs typeface="Times New Roman" pitchFamily="18" charset="0"/>
              </a:rPr>
              <a:t>3. </a:t>
            </a:r>
            <a:r>
              <a:rPr lang="en-US" b="1" dirty="0" smtClean="0">
                <a:solidFill>
                  <a:srgbClr val="FFC000"/>
                </a:solidFill>
                <a:latin typeface="Times New Roman" pitchFamily="18" charset="0"/>
                <a:cs typeface="Times New Roman" pitchFamily="18" charset="0"/>
              </a:rPr>
              <a:t>Occupy more space </a:t>
            </a:r>
            <a:r>
              <a:rPr lang="en-US" dirty="0" smtClean="0">
                <a:latin typeface="Times New Roman" pitchFamily="18" charset="0"/>
                <a:cs typeface="Times New Roman" pitchFamily="18" charset="0"/>
              </a:rPr>
              <a:t>on PCB due to their need for heat sinks</a:t>
            </a:r>
          </a:p>
          <a:p>
            <a:pPr algn="just"/>
            <a:r>
              <a:rPr lang="en-US" dirty="0" smtClean="0">
                <a:latin typeface="Times New Roman" pitchFamily="18" charset="0"/>
                <a:cs typeface="Times New Roman" pitchFamily="18" charset="0"/>
              </a:rPr>
              <a:t>4. Low efficiency as a large amount of electrical energy is wasted as </a:t>
            </a:r>
            <a:r>
              <a:rPr lang="en-US" b="1" dirty="0" smtClean="0">
                <a:solidFill>
                  <a:srgbClr val="FFC000"/>
                </a:solidFill>
                <a:latin typeface="Times New Roman" pitchFamily="18" charset="0"/>
                <a:cs typeface="Times New Roman" pitchFamily="18" charset="0"/>
              </a:rPr>
              <a:t>heat</a:t>
            </a:r>
          </a:p>
          <a:p>
            <a:pPr algn="just"/>
            <a:r>
              <a:rPr lang="en-US" dirty="0" smtClean="0">
                <a:latin typeface="Times New Roman" pitchFamily="18" charset="0"/>
                <a:cs typeface="Times New Roman" pitchFamily="18" charset="0"/>
              </a:rPr>
              <a:t>5. Drop-out voltage makes them a bad choice for low power applications</a:t>
            </a:r>
          </a:p>
          <a:p>
            <a:pPr algn="just"/>
            <a:r>
              <a:rPr lang="en-US" dirty="0" smtClean="0">
                <a:latin typeface="Times New Roman" pitchFamily="18" charset="0"/>
                <a:cs typeface="Times New Roman" pitchFamily="18" charset="0"/>
              </a:rPr>
              <a:t>6. Occupy more space on PCB due to their need for heat sinks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0" y="685801"/>
            <a:ext cx="322210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2. Switching voltage regulators </a:t>
            </a:r>
            <a:endParaRPr lang="en-US" b="1" dirty="0"/>
          </a:p>
        </p:txBody>
      </p:sp>
      <p:sp>
        <p:nvSpPr>
          <p:cNvPr id="6" name="Rectangle 5"/>
          <p:cNvSpPr/>
          <p:nvPr/>
        </p:nvSpPr>
        <p:spPr>
          <a:xfrm>
            <a:off x="0" y="1543050"/>
            <a:ext cx="9144000" cy="1726627"/>
          </a:xfrm>
          <a:prstGeom prst="rect">
            <a:avLst/>
          </a:prstGeom>
        </p:spPr>
        <p:style>
          <a:lnRef idx="1">
            <a:schemeClr val="accent2"/>
          </a:lnRef>
          <a:fillRef idx="2">
            <a:schemeClr val="accent2"/>
          </a:fillRef>
          <a:effectRef idx="1">
            <a:schemeClr val="accent2"/>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a:latin typeface="Times New Roman" pitchFamily="18" charset="0"/>
                <a:cs typeface="Times New Roman" pitchFamily="18" charset="0"/>
              </a:rPr>
              <a:t>S</a:t>
            </a:r>
            <a:r>
              <a:rPr lang="en-US" dirty="0" smtClean="0">
                <a:latin typeface="Times New Roman" pitchFamily="18" charset="0"/>
                <a:cs typeface="Times New Roman" pitchFamily="18" charset="0"/>
              </a:rPr>
              <a:t>witching voltage regulators are super-efficient regulators used in scenarios where power loss, as in linear regulators, cannot be condoned.</a:t>
            </a:r>
          </a:p>
          <a:p>
            <a:pPr marL="360045" indent="-360045" algn="just">
              <a:buFont typeface="Wingdings" pitchFamily="2" charset="2"/>
              <a:buChar char="Ø"/>
            </a:pPr>
            <a:r>
              <a:rPr lang="en-US" dirty="0" smtClean="0">
                <a:latin typeface="Times New Roman" pitchFamily="18" charset="0"/>
                <a:cs typeface="Times New Roman" pitchFamily="18" charset="0"/>
              </a:rPr>
              <a:t>The voltage regulation mechanism in switching voltage regulators involves </a:t>
            </a:r>
            <a:r>
              <a:rPr lang="en-US" b="1" dirty="0" smtClean="0">
                <a:latin typeface="Times New Roman" pitchFamily="18" charset="0"/>
                <a:cs typeface="Times New Roman" pitchFamily="18" charset="0"/>
              </a:rPr>
              <a:t>rapidly switching </a:t>
            </a:r>
            <a:r>
              <a:rPr lang="en-US" dirty="0" smtClean="0">
                <a:latin typeface="Times New Roman" pitchFamily="18" charset="0"/>
                <a:cs typeface="Times New Roman" pitchFamily="18" charset="0"/>
              </a:rPr>
              <a:t>an element connected in series with an energy storage component (capacitor or inductor) to periodically interrupt the flow of current and transform the voltage from one value to the other. </a:t>
            </a:r>
            <a:endParaRPr lang="en-US" dirty="0">
              <a:latin typeface="Times New Roman" pitchFamily="18" charset="0"/>
              <a:cs typeface="Times New Roman" pitchFamily="18" charset="0"/>
            </a:endParaRPr>
          </a:p>
        </p:txBody>
      </p:sp>
      <p:sp>
        <p:nvSpPr>
          <p:cNvPr id="7" name="Rectangle 6"/>
          <p:cNvSpPr/>
          <p:nvPr/>
        </p:nvSpPr>
        <p:spPr>
          <a:xfrm>
            <a:off x="0" y="3288090"/>
            <a:ext cx="9144000" cy="1172629"/>
          </a:xfrm>
          <a:prstGeom prst="rect">
            <a:avLst/>
          </a:prstGeom>
        </p:spPr>
        <p:style>
          <a:lnRef idx="1">
            <a:schemeClr val="accent3"/>
          </a:lnRef>
          <a:fillRef idx="2">
            <a:schemeClr val="accent3"/>
          </a:fillRef>
          <a:effectRef idx="1">
            <a:schemeClr val="accent3"/>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Unlike in linear voltage regulators, the switching element is either in a </a:t>
            </a:r>
            <a:r>
              <a:rPr lang="en-US" b="1" dirty="0" smtClean="0">
                <a:latin typeface="Times New Roman" pitchFamily="18" charset="0"/>
                <a:cs typeface="Times New Roman" pitchFamily="18" charset="0"/>
              </a:rPr>
              <a:t>fully conducting </a:t>
            </a:r>
            <a:r>
              <a:rPr lang="en-US" dirty="0" smtClean="0">
                <a:latin typeface="Times New Roman" pitchFamily="18" charset="0"/>
                <a:cs typeface="Times New Roman" pitchFamily="18" charset="0"/>
              </a:rPr>
              <a:t>or switched-off state. </a:t>
            </a:r>
          </a:p>
          <a:p>
            <a:pPr marL="360045" indent="-360045" algn="just">
              <a:buFont typeface="Wingdings" pitchFamily="2" charset="2"/>
              <a:buChar char="Ø"/>
            </a:pPr>
            <a:r>
              <a:rPr lang="en-US" dirty="0" smtClean="0">
                <a:latin typeface="Times New Roman" pitchFamily="18" charset="0"/>
                <a:cs typeface="Times New Roman" pitchFamily="18" charset="0"/>
              </a:rPr>
              <a:t>It dissipates no power and allows the regulator to attain a </a:t>
            </a:r>
            <a:r>
              <a:rPr lang="en-US" b="1" dirty="0" smtClean="0">
                <a:latin typeface="Times New Roman" pitchFamily="18" charset="0"/>
                <a:cs typeface="Times New Roman" pitchFamily="18" charset="0"/>
              </a:rPr>
              <a:t>high level of efficiency </a:t>
            </a:r>
            <a:r>
              <a:rPr lang="en-US" dirty="0" smtClean="0">
                <a:latin typeface="Times New Roman" pitchFamily="18" charset="0"/>
                <a:cs typeface="Times New Roman" pitchFamily="18" charset="0"/>
              </a:rPr>
              <a:t>beyond that of the linear regulators.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1428751"/>
            <a:ext cx="573940" cy="341632"/>
          </a:xfrm>
          <a:prstGeom prst="rect">
            <a:avLst/>
          </a:prstGeom>
        </p:spPr>
        <p:style>
          <a:lnRef idx="0">
            <a:schemeClr val="accent2"/>
          </a:lnRef>
          <a:fillRef idx="3">
            <a:schemeClr val="accent2"/>
          </a:fillRef>
          <a:effectRef idx="3">
            <a:schemeClr val="accent2"/>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Pros</a:t>
            </a:r>
            <a:endParaRPr lang="en-US" dirty="0">
              <a:latin typeface="Times New Roman" pitchFamily="18" charset="0"/>
              <a:cs typeface="Times New Roman" pitchFamily="18" charset="0"/>
            </a:endParaRPr>
          </a:p>
        </p:txBody>
      </p:sp>
      <p:sp>
        <p:nvSpPr>
          <p:cNvPr id="5" name="Rectangle 4"/>
          <p:cNvSpPr/>
          <p:nvPr/>
        </p:nvSpPr>
        <p:spPr>
          <a:xfrm>
            <a:off x="1981200" y="1943100"/>
            <a:ext cx="7162800" cy="1449628"/>
          </a:xfrm>
          <a:prstGeom prst="rect">
            <a:avLst/>
          </a:prstGeom>
        </p:spPr>
        <p:style>
          <a:lnRef idx="0">
            <a:schemeClr val="accent4"/>
          </a:lnRef>
          <a:fillRef idx="3">
            <a:schemeClr val="accent4"/>
          </a:fillRef>
          <a:effectRef idx="3">
            <a:schemeClr val="accent4"/>
          </a:effectRef>
          <a:fontRef idx="minor">
            <a:schemeClr val="lt1"/>
          </a:fontRef>
        </p:style>
        <p:txBody>
          <a:bodyPr wrap="square" lIns="64008" tIns="32004" rIns="64008" bIns="32004">
            <a:spAutoFit/>
          </a:bodyPr>
          <a:lstStyle/>
          <a:p>
            <a:pPr marL="360045" indent="-360045" algn="just">
              <a:buFont typeface="+mj-lt"/>
              <a:buAutoNum type="arabicPeriod"/>
            </a:pPr>
            <a:r>
              <a:rPr lang="en-US" dirty="0" smtClean="0">
                <a:latin typeface="Times New Roman" pitchFamily="18" charset="0"/>
                <a:cs typeface="Times New Roman" pitchFamily="18" charset="0"/>
              </a:rPr>
              <a:t>Small size</a:t>
            </a:r>
          </a:p>
          <a:p>
            <a:pPr marL="360045" indent="-360045" algn="just">
              <a:buFont typeface="+mj-lt"/>
              <a:buAutoNum type="arabicPeriod"/>
            </a:pPr>
            <a:r>
              <a:rPr lang="en-US" dirty="0" smtClean="0">
                <a:latin typeface="Times New Roman" pitchFamily="18" charset="0"/>
                <a:cs typeface="Times New Roman" pitchFamily="18" charset="0"/>
              </a:rPr>
              <a:t>High efficiency</a:t>
            </a:r>
          </a:p>
          <a:p>
            <a:pPr marL="360045" indent="-360045" algn="just">
              <a:buFont typeface="+mj-lt"/>
              <a:buAutoNum type="arabicPeriod"/>
            </a:pPr>
            <a:r>
              <a:rPr lang="en-US" dirty="0" smtClean="0">
                <a:latin typeface="Times New Roman" pitchFamily="18" charset="0"/>
                <a:cs typeface="Times New Roman" pitchFamily="18" charset="0"/>
              </a:rPr>
              <a:t>They can provide an output voltage that is greater than or less than the input voltage</a:t>
            </a:r>
          </a:p>
          <a:p>
            <a:pPr marL="360045" indent="-360045" algn="just">
              <a:buFont typeface="+mj-lt"/>
              <a:buAutoNum type="arabicPeriod"/>
            </a:pPr>
            <a:r>
              <a:rPr lang="en-US" dirty="0" smtClean="0">
                <a:latin typeface="Times New Roman" pitchFamily="18" charset="0"/>
                <a:cs typeface="Times New Roman" pitchFamily="18" charset="0"/>
              </a:rPr>
              <a:t>Fits low power applications</a:t>
            </a:r>
            <a:endParaRPr lang="en-US" dirty="0">
              <a:latin typeface="Times New Roman" pitchFamily="18" charset="0"/>
              <a:cs typeface="Times New Roman" pitchFamily="18" charset="0"/>
            </a:endParaRPr>
          </a:p>
        </p:txBody>
      </p:sp>
      <p:sp>
        <p:nvSpPr>
          <p:cNvPr id="6" name="Rectangle 5"/>
          <p:cNvSpPr/>
          <p:nvPr/>
        </p:nvSpPr>
        <p:spPr>
          <a:xfrm>
            <a:off x="1117600" y="3429001"/>
            <a:ext cx="629403" cy="341632"/>
          </a:xfrm>
          <a:prstGeom prst="rect">
            <a:avLst/>
          </a:prstGeom>
        </p:spPr>
        <p:style>
          <a:lnRef idx="0">
            <a:schemeClr val="accent2"/>
          </a:lnRef>
          <a:fillRef idx="3">
            <a:schemeClr val="accent2"/>
          </a:fillRef>
          <a:effectRef idx="3">
            <a:schemeClr val="accent2"/>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Cons</a:t>
            </a:r>
            <a:endParaRPr lang="en-US" dirty="0">
              <a:latin typeface="Times New Roman" pitchFamily="18" charset="0"/>
              <a:cs typeface="Times New Roman" pitchFamily="18" charset="0"/>
            </a:endParaRPr>
          </a:p>
        </p:txBody>
      </p:sp>
      <p:sp>
        <p:nvSpPr>
          <p:cNvPr id="7" name="Rectangle 6"/>
          <p:cNvSpPr/>
          <p:nvPr/>
        </p:nvSpPr>
        <p:spPr>
          <a:xfrm>
            <a:off x="1981200" y="3930715"/>
            <a:ext cx="7162800" cy="2003625"/>
          </a:xfrm>
          <a:prstGeom prst="rect">
            <a:avLst/>
          </a:prstGeom>
        </p:spPr>
        <p:style>
          <a:lnRef idx="0">
            <a:schemeClr val="accent4"/>
          </a:lnRef>
          <a:fillRef idx="3">
            <a:schemeClr val="accent4"/>
          </a:fillRef>
          <a:effectRef idx="3">
            <a:schemeClr val="accent4"/>
          </a:effectRef>
          <a:fontRef idx="minor">
            <a:schemeClr val="lt1"/>
          </a:fontRef>
        </p:style>
        <p:txBody>
          <a:bodyPr wrap="square" lIns="64008" tIns="32004" rIns="64008" bIns="32004">
            <a:spAutoFit/>
          </a:bodyPr>
          <a:lstStyle/>
          <a:p>
            <a:pPr marL="360045" indent="-360045">
              <a:buFont typeface="+mj-lt"/>
              <a:buAutoNum type="arabicPeriod"/>
            </a:pPr>
            <a:r>
              <a:rPr lang="en-US" dirty="0" smtClean="0">
                <a:latin typeface="Times New Roman" pitchFamily="18" charset="0"/>
                <a:cs typeface="Times New Roman" pitchFamily="18" charset="0"/>
              </a:rPr>
              <a:t>Complicated design</a:t>
            </a:r>
          </a:p>
          <a:p>
            <a:pPr marL="360045" indent="-360045">
              <a:buFont typeface="+mj-lt"/>
              <a:buAutoNum type="arabicPeriod"/>
            </a:pPr>
            <a:r>
              <a:rPr lang="en-US" dirty="0" smtClean="0">
                <a:latin typeface="Times New Roman" pitchFamily="18" charset="0"/>
                <a:cs typeface="Times New Roman" pitchFamily="18" charset="0"/>
              </a:rPr>
              <a:t>Requires more additional components</a:t>
            </a:r>
          </a:p>
          <a:p>
            <a:pPr marL="360045" indent="-360045">
              <a:buFont typeface="+mj-lt"/>
              <a:buAutoNum type="arabicPeriod"/>
            </a:pPr>
            <a:r>
              <a:rPr lang="en-US" dirty="0" smtClean="0">
                <a:latin typeface="Times New Roman" pitchFamily="18" charset="0"/>
                <a:cs typeface="Times New Roman" pitchFamily="18" charset="0"/>
              </a:rPr>
              <a:t>Expensive</a:t>
            </a:r>
          </a:p>
          <a:p>
            <a:pPr marL="360045" indent="-360045">
              <a:buFont typeface="+mj-lt"/>
              <a:buAutoNum type="arabicPeriod"/>
            </a:pPr>
            <a:r>
              <a:rPr lang="en-US" dirty="0" smtClean="0">
                <a:latin typeface="Times New Roman" pitchFamily="18" charset="0"/>
                <a:cs typeface="Times New Roman" pitchFamily="18" charset="0"/>
              </a:rPr>
              <a:t>High EMI and noise generation rates that could affect product certification if not properly managed</a:t>
            </a:r>
          </a:p>
          <a:p>
            <a:pPr marL="360045" indent="-360045">
              <a:buFont typeface="+mj-lt"/>
              <a:buAutoNum type="arabicPeriod"/>
            </a:pPr>
            <a:r>
              <a:rPr lang="en-US" dirty="0" smtClean="0">
                <a:latin typeface="Times New Roman" pitchFamily="18" charset="0"/>
                <a:cs typeface="Times New Roman" pitchFamily="18" charset="0"/>
              </a:rPr>
              <a:t>High output voltage ripple</a:t>
            </a:r>
          </a:p>
          <a:p>
            <a:pPr marL="360045" indent="-360045">
              <a:buFont typeface="+mj-lt"/>
              <a:buAutoNum type="arabicPeriod"/>
            </a:pPr>
            <a:r>
              <a:rPr lang="en-US" dirty="0" smtClean="0">
                <a:latin typeface="Times New Roman" pitchFamily="18" charset="0"/>
                <a:cs typeface="Times New Roman" pitchFamily="18" charset="0"/>
              </a:rPr>
              <a:t>Slower transient recovery time compared to linear regulators</a:t>
            </a:r>
            <a:endParaRPr lang="en-US" dirty="0">
              <a:latin typeface="Times New Roman" pitchFamily="18" charset="0"/>
              <a:cs typeface="Times New Roman" pitchFamily="18" charset="0"/>
            </a:endParaRPr>
          </a:p>
        </p:txBody>
      </p:sp>
      <p:sp>
        <p:nvSpPr>
          <p:cNvPr id="8" name="TextBox 7"/>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9" name="Rectangle 8"/>
          <p:cNvSpPr/>
          <p:nvPr/>
        </p:nvSpPr>
        <p:spPr>
          <a:xfrm>
            <a:off x="0" y="685801"/>
            <a:ext cx="322210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2. Switching voltage regulators </a:t>
            </a:r>
            <a:endParaRPr lang="en-US"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cstate="print"/>
          <a:srcRect/>
          <a:stretch>
            <a:fillRect/>
          </a:stretch>
        </p:blipFill>
        <p:spPr bwMode="auto">
          <a:xfrm>
            <a:off x="1866900" y="1162050"/>
            <a:ext cx="5410200" cy="5086350"/>
          </a:xfrm>
          <a:prstGeom prst="rect">
            <a:avLst/>
          </a:prstGeom>
          <a:noFill/>
          <a:ln w="9525">
            <a:solidFill>
              <a:srgbClr val="FF0000"/>
            </a:solid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Sample and Hold Circuits</a:t>
            </a:r>
          </a:p>
        </p:txBody>
      </p:sp>
      <p:sp>
        <p:nvSpPr>
          <p:cNvPr id="6" name="Rectangle 5"/>
          <p:cNvSpPr/>
          <p:nvPr/>
        </p:nvSpPr>
        <p:spPr>
          <a:xfrm>
            <a:off x="0" y="838200"/>
            <a:ext cx="1223476"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Waveform</a:t>
            </a:r>
          </a:p>
        </p:txBody>
      </p:sp>
      <p:pic>
        <p:nvPicPr>
          <p:cNvPr id="5122" name="Picture 2" descr="Sample and Hold Circuit Input and Output Waveform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48800" y="1122229"/>
            <a:ext cx="5238750" cy="5305426"/>
          </a:xfrm>
          <a:prstGeom prst="rect">
            <a:avLst/>
          </a:prstGeom>
          <a:noFill/>
          <a:ln>
            <a:solidFill>
              <a:srgbClr val="00B050"/>
            </a:solidFill>
          </a:ln>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0" y="857251"/>
            <a:ext cx="543264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1. Series/Linear voltage regulators (Fixed or Variable)</a:t>
            </a:r>
            <a:endParaRPr lang="en-US" b="1" dirty="0"/>
          </a:p>
        </p:txBody>
      </p:sp>
      <p:pic>
        <p:nvPicPr>
          <p:cNvPr id="15362" name="Picture 2"/>
          <p:cNvPicPr>
            <a:picLocks noChangeAspect="1" noChangeArrowheads="1"/>
          </p:cNvPicPr>
          <p:nvPr/>
        </p:nvPicPr>
        <p:blipFill>
          <a:blip r:embed="rId2" cstate="print"/>
          <a:srcRect/>
          <a:stretch>
            <a:fillRect/>
          </a:stretch>
        </p:blipFill>
        <p:spPr bwMode="auto">
          <a:xfrm>
            <a:off x="0" y="1371600"/>
            <a:ext cx="5029200" cy="3417094"/>
          </a:xfrm>
          <a:prstGeom prst="rect">
            <a:avLst/>
          </a:prstGeom>
          <a:noFill/>
          <a:ln w="9525">
            <a:noFill/>
            <a:miter lim="800000"/>
            <a:headEnd/>
            <a:tailEnd/>
          </a:ln>
        </p:spPr>
      </p:pic>
      <p:sp>
        <p:nvSpPr>
          <p:cNvPr id="7" name="Rectangle 6"/>
          <p:cNvSpPr/>
          <p:nvPr/>
        </p:nvSpPr>
        <p:spPr>
          <a:xfrm>
            <a:off x="3911600" y="4330944"/>
            <a:ext cx="5232400" cy="2280624"/>
          </a:xfrm>
          <a:prstGeom prst="rect">
            <a:avLst/>
          </a:prstGeom>
        </p:spPr>
        <p:style>
          <a:lnRef idx="1">
            <a:schemeClr val="accent2"/>
          </a:lnRef>
          <a:fillRef idx="2">
            <a:schemeClr val="accent2"/>
          </a:fillRef>
          <a:effectRef idx="1">
            <a:schemeClr val="accent2"/>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b="1" dirty="0">
                <a:latin typeface="Times New Roman" pitchFamily="18" charset="0"/>
                <a:cs typeface="Times New Roman" pitchFamily="18" charset="0"/>
              </a:rPr>
              <a:t>Control element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series with </a:t>
            </a:r>
            <a:r>
              <a:rPr lang="en-US" dirty="0">
                <a:latin typeface="Times New Roman" pitchFamily="18" charset="0"/>
                <a:cs typeface="Times New Roman" pitchFamily="18" charset="0"/>
              </a:rPr>
              <a:t>load between </a:t>
            </a:r>
            <a:r>
              <a:rPr lang="en-US" dirty="0" smtClean="0">
                <a:latin typeface="Times New Roman" pitchFamily="18" charset="0"/>
                <a:cs typeface="Times New Roman" pitchFamily="18" charset="0"/>
              </a:rPr>
              <a:t>input and output.</a:t>
            </a:r>
          </a:p>
          <a:p>
            <a:pPr marL="360045" indent="-360045" algn="just">
              <a:buFont typeface="Wingdings" pitchFamily="2" charset="2"/>
              <a:buChar char="Ø"/>
            </a:pPr>
            <a:r>
              <a:rPr lang="en-US" dirty="0" smtClean="0">
                <a:latin typeface="Times New Roman" pitchFamily="18" charset="0"/>
                <a:cs typeface="Times New Roman" pitchFamily="18" charset="0"/>
              </a:rPr>
              <a:t>Output </a:t>
            </a:r>
            <a:r>
              <a:rPr lang="en-US" b="1" dirty="0">
                <a:latin typeface="Times New Roman" pitchFamily="18" charset="0"/>
                <a:cs typeface="Times New Roman" pitchFamily="18" charset="0"/>
              </a:rPr>
              <a:t>sample </a:t>
            </a:r>
            <a:r>
              <a:rPr lang="en-US" b="1" dirty="0" smtClean="0">
                <a:latin typeface="Times New Roman" pitchFamily="18" charset="0"/>
                <a:cs typeface="Times New Roman" pitchFamily="18" charset="0"/>
              </a:rPr>
              <a:t>circuit </a:t>
            </a:r>
            <a:r>
              <a:rPr lang="en-US" dirty="0" smtClean="0">
                <a:latin typeface="Times New Roman" pitchFamily="18" charset="0"/>
                <a:cs typeface="Times New Roman" pitchFamily="18" charset="0"/>
              </a:rPr>
              <a:t>senses </a:t>
            </a:r>
            <a:r>
              <a:rPr lang="en-US" dirty="0">
                <a:latin typeface="Times New Roman" pitchFamily="18" charset="0"/>
                <a:cs typeface="Times New Roman" pitchFamily="18" charset="0"/>
              </a:rPr>
              <a:t>a change in output</a:t>
            </a:r>
            <a:br>
              <a:rPr lang="en-US" dirty="0">
                <a:latin typeface="Times New Roman" pitchFamily="18" charset="0"/>
                <a:cs typeface="Times New Roman" pitchFamily="18" charset="0"/>
              </a:rPr>
            </a:br>
            <a:r>
              <a:rPr lang="en-US" dirty="0" smtClean="0">
                <a:latin typeface="Times New Roman" pitchFamily="18" charset="0"/>
                <a:cs typeface="Times New Roman" pitchFamily="18" charset="0"/>
              </a:rPr>
              <a:t>voltage.</a:t>
            </a:r>
          </a:p>
          <a:p>
            <a:pPr marL="360045" indent="-360045" algn="just">
              <a:buFont typeface="Wingdings" pitchFamily="2" charset="2"/>
              <a:buChar char="Ø"/>
            </a:pPr>
            <a:r>
              <a:rPr lang="en-US" b="1" dirty="0" smtClean="0">
                <a:latin typeface="Times New Roman" pitchFamily="18" charset="0"/>
                <a:cs typeface="Times New Roman" pitchFamily="18" charset="0"/>
              </a:rPr>
              <a:t>Error </a:t>
            </a:r>
            <a:r>
              <a:rPr lang="en-US" b="1" dirty="0">
                <a:latin typeface="Times New Roman" pitchFamily="18" charset="0"/>
                <a:cs typeface="Times New Roman" pitchFamily="18" charset="0"/>
              </a:rPr>
              <a:t>detector </a:t>
            </a:r>
            <a:r>
              <a:rPr lang="en-US" dirty="0" smtClean="0">
                <a:latin typeface="Times New Roman" pitchFamily="18" charset="0"/>
                <a:cs typeface="Times New Roman" pitchFamily="18" charset="0"/>
              </a:rPr>
              <a:t>compares sample </a:t>
            </a:r>
            <a:r>
              <a:rPr lang="en-US" dirty="0">
                <a:latin typeface="Times New Roman" pitchFamily="18" charset="0"/>
                <a:cs typeface="Times New Roman" pitchFamily="18" charset="0"/>
              </a:rPr>
              <a:t>voltage with</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reference voltage </a:t>
            </a:r>
            <a:r>
              <a:rPr lang="en-US" dirty="0" smtClean="0">
                <a:latin typeface="Times New Roman" pitchFamily="18" charset="0"/>
                <a:cs typeface="Times New Roman" pitchFamily="18" charset="0"/>
              </a:rPr>
              <a:t>→ causes </a:t>
            </a:r>
            <a:r>
              <a:rPr lang="en-US" dirty="0">
                <a:latin typeface="Times New Roman" pitchFamily="18" charset="0"/>
                <a:cs typeface="Times New Roman" pitchFamily="18" charset="0"/>
              </a:rPr>
              <a:t>control element to</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compensate in order </a:t>
            </a:r>
            <a:r>
              <a:rPr lang="en-US" dirty="0" smtClean="0">
                <a:latin typeface="Times New Roman" pitchFamily="18" charset="0"/>
                <a:cs typeface="Times New Roman" pitchFamily="18" charset="0"/>
              </a:rPr>
              <a:t>to maintain </a:t>
            </a:r>
            <a:r>
              <a:rPr lang="en-US" dirty="0">
                <a:latin typeface="Times New Roman" pitchFamily="18" charset="0"/>
                <a:cs typeface="Times New Roman" pitchFamily="18" charset="0"/>
              </a:rPr>
              <a:t>a constant </a:t>
            </a:r>
            <a:r>
              <a:rPr lang="en-US" dirty="0" smtClean="0">
                <a:latin typeface="Times New Roman" pitchFamily="18" charset="0"/>
                <a:cs typeface="Times New Roman" pitchFamily="18" charset="0"/>
              </a:rPr>
              <a:t>output voltage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0" y="628651"/>
            <a:ext cx="543264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1. Series/Linear voltage regulators (Fixed or Variable)</a:t>
            </a:r>
            <a:endParaRPr lang="en-US" b="1" dirty="0"/>
          </a:p>
        </p:txBody>
      </p:sp>
      <p:pic>
        <p:nvPicPr>
          <p:cNvPr id="1028" name="Picture 4"/>
          <p:cNvPicPr>
            <a:picLocks noChangeAspect="1" noChangeArrowheads="1"/>
          </p:cNvPicPr>
          <p:nvPr/>
        </p:nvPicPr>
        <p:blipFill>
          <a:blip r:embed="rId2" cstate="print"/>
          <a:srcRect/>
          <a:stretch>
            <a:fillRect/>
          </a:stretch>
        </p:blipFill>
        <p:spPr bwMode="auto">
          <a:xfrm>
            <a:off x="561033" y="1328737"/>
            <a:ext cx="7871767" cy="472916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43759"/>
            <a:ext cx="9144000" cy="1449628"/>
          </a:xfrm>
          <a:prstGeom prst="rect">
            <a:avLst/>
          </a:prstGeom>
        </p:spPr>
        <p:style>
          <a:lnRef idx="1">
            <a:schemeClr val="accent6"/>
          </a:lnRef>
          <a:fillRef idx="2">
            <a:schemeClr val="accent6"/>
          </a:fillRef>
          <a:effectRef idx="1">
            <a:schemeClr val="accent6"/>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resistor R1 and R2 sense a change in the </a:t>
            </a:r>
            <a:r>
              <a:rPr lang="en-US" dirty="0" smtClean="0">
                <a:latin typeface="Times New Roman" pitchFamily="18" charset="0"/>
                <a:cs typeface="Times New Roman" pitchFamily="18" charset="0"/>
              </a:rPr>
              <a:t>output voltage </a:t>
            </a:r>
            <a:r>
              <a:rPr lang="en-US" dirty="0">
                <a:latin typeface="Times New Roman" pitchFamily="18" charset="0"/>
                <a:cs typeface="Times New Roman" pitchFamily="18" charset="0"/>
              </a:rPr>
              <a:t>and provide a feedback voltage.</a:t>
            </a:r>
            <a:br>
              <a:rPr lang="en-US" dirty="0">
                <a:latin typeface="Times New Roman" pitchFamily="18" charset="0"/>
                <a:cs typeface="Times New Roman" pitchFamily="18" charset="0"/>
              </a:rPr>
            </a:b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error detector compares the feedback voltage with </a:t>
            </a:r>
            <a:r>
              <a:rPr lang="en-US" dirty="0" smtClean="0">
                <a:latin typeface="Times New Roman" pitchFamily="18" charset="0"/>
                <a:cs typeface="Times New Roman" pitchFamily="18" charset="0"/>
              </a:rPr>
              <a:t>a </a:t>
            </a:r>
            <a:r>
              <a:rPr lang="en-US" dirty="0" err="1" smtClean="0">
                <a:latin typeface="Times New Roman" pitchFamily="18" charset="0"/>
                <a:cs typeface="Times New Roman" pitchFamily="18" charset="0"/>
              </a:rPr>
              <a:t>Zener</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diode reference voltage</a:t>
            </a:r>
            <a:r>
              <a:rPr lang="en-US" dirty="0" smtClean="0">
                <a:latin typeface="Times New Roman" pitchFamily="18" charset="0"/>
                <a:cs typeface="Times New Roman" pitchFamily="18" charset="0"/>
              </a:rPr>
              <a:t>.</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resulting difference voltage causes the transistor </a:t>
            </a:r>
            <a:r>
              <a:rPr lang="en-US" dirty="0" smtClean="0">
                <a:latin typeface="Times New Roman" pitchFamily="18" charset="0"/>
                <a:cs typeface="Times New Roman" pitchFamily="18" charset="0"/>
              </a:rPr>
              <a:t>Q</a:t>
            </a:r>
            <a:r>
              <a:rPr lang="en-US" baseline="-25000" dirty="0" smtClean="0">
                <a:latin typeface="Times New Roman" pitchFamily="18" charset="0"/>
                <a:cs typeface="Times New Roman" pitchFamily="18" charset="0"/>
              </a:rPr>
              <a:t>1 </a:t>
            </a:r>
            <a:r>
              <a:rPr lang="en-US" dirty="0" smtClean="0">
                <a:latin typeface="Times New Roman" pitchFamily="18" charset="0"/>
                <a:cs typeface="Times New Roman" pitchFamily="18" charset="0"/>
              </a:rPr>
              <a:t>controls </a:t>
            </a:r>
            <a:r>
              <a:rPr lang="en-US" dirty="0">
                <a:latin typeface="Times New Roman" pitchFamily="18" charset="0"/>
                <a:cs typeface="Times New Roman" pitchFamily="18" charset="0"/>
              </a:rPr>
              <a:t>the conduction to compensate the variation of </a:t>
            </a:r>
            <a:r>
              <a:rPr lang="en-US" dirty="0" smtClean="0">
                <a:latin typeface="Times New Roman" pitchFamily="18" charset="0"/>
                <a:cs typeface="Times New Roman" pitchFamily="18" charset="0"/>
              </a:rPr>
              <a:t>the output </a:t>
            </a:r>
            <a:r>
              <a:rPr lang="en-US" dirty="0">
                <a:latin typeface="Times New Roman" pitchFamily="18" charset="0"/>
                <a:cs typeface="Times New Roman" pitchFamily="18" charset="0"/>
              </a:rPr>
              <a:t>voltage</a:t>
            </a:r>
            <a:r>
              <a:rPr lang="en-US" dirty="0" smtClean="0">
                <a:latin typeface="Times New Roman" pitchFamily="18" charset="0"/>
                <a:cs typeface="Times New Roman" pitchFamily="18" charset="0"/>
              </a:rPr>
              <a:t>.</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output voltage will be maintained at a constant </a:t>
            </a:r>
            <a:r>
              <a:rPr lang="en-US" dirty="0" smtClean="0">
                <a:latin typeface="Times New Roman" pitchFamily="18" charset="0"/>
                <a:cs typeface="Times New Roman" pitchFamily="18" charset="0"/>
              </a:rPr>
              <a:t>value of </a:t>
            </a:r>
            <a:endParaRPr lang="en-US" dirty="0">
              <a:latin typeface="Times New Roman" pitchFamily="18" charset="0"/>
              <a:cs typeface="Times New Roman" pitchFamily="18" charset="0"/>
            </a:endParaRPr>
          </a:p>
        </p:txBody>
      </p:sp>
      <p:sp>
        <p:nvSpPr>
          <p:cNvPr id="6" name="TextBox 5"/>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7" name="Rectangle 6"/>
          <p:cNvSpPr/>
          <p:nvPr/>
        </p:nvSpPr>
        <p:spPr>
          <a:xfrm>
            <a:off x="0" y="628651"/>
            <a:ext cx="543264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1. Series/Linear voltage regulators (Fixed or Variable)</a:t>
            </a:r>
            <a:endParaRPr lang="en-US" b="1" dirty="0"/>
          </a:p>
        </p:txBody>
      </p:sp>
      <p:pic>
        <p:nvPicPr>
          <p:cNvPr id="17411" name="Picture 3"/>
          <p:cNvPicPr>
            <a:picLocks noChangeAspect="1" noChangeArrowheads="1"/>
          </p:cNvPicPr>
          <p:nvPr/>
        </p:nvPicPr>
        <p:blipFill>
          <a:blip r:embed="rId2" cstate="print"/>
          <a:srcRect/>
          <a:stretch>
            <a:fillRect/>
          </a:stretch>
        </p:blipFill>
        <p:spPr bwMode="auto">
          <a:xfrm>
            <a:off x="3302000" y="2800350"/>
            <a:ext cx="2082800" cy="108811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0" y="4074036"/>
            <a:ext cx="9144000" cy="618631"/>
          </a:xfrm>
          <a:prstGeom prst="rect">
            <a:avLst/>
          </a:prstGeom>
        </p:spPr>
        <p:style>
          <a:lnRef idx="1">
            <a:schemeClr val="accent4"/>
          </a:lnRef>
          <a:fillRef idx="2">
            <a:schemeClr val="accent4"/>
          </a:fillRef>
          <a:effectRef idx="1">
            <a:schemeClr val="accent4"/>
          </a:effectRef>
          <a:fontRef idx="minor">
            <a:schemeClr val="dk1"/>
          </a:fontRef>
        </p:style>
        <p:txBody>
          <a:bodyPr wrap="square" lIns="64008" tIns="32004" rIns="64008" bIns="32004">
            <a:spAutoFit/>
          </a:bodyPr>
          <a:lstStyle/>
          <a:p>
            <a:pPr marL="360045" indent="-360045">
              <a:buFont typeface="Wingdings" pitchFamily="2" charset="2"/>
              <a:buChar char="Ø"/>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transistor Q1 is the series control </a:t>
            </a:r>
            <a:r>
              <a:rPr lang="en-US" dirty="0" smtClean="0">
                <a:latin typeface="Times New Roman" pitchFamily="18" charset="0"/>
                <a:cs typeface="Times New Roman" pitchFamily="18" charset="0"/>
              </a:rPr>
              <a:t>element. </a:t>
            </a:r>
            <a:r>
              <a:rPr lang="en-US" dirty="0" err="1" smtClean="0">
                <a:latin typeface="Times New Roman" pitchFamily="18" charset="0"/>
                <a:cs typeface="Times New Roman" pitchFamily="18" charset="0"/>
              </a:rPr>
              <a:t>Zener</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diode provides the reference </a:t>
            </a:r>
            <a:r>
              <a:rPr lang="en-US" dirty="0" smtClean="0">
                <a:latin typeface="Times New Roman" pitchFamily="18" charset="0"/>
                <a:cs typeface="Times New Roman" pitchFamily="18" charset="0"/>
              </a:rPr>
              <a:t>voltage.</a:t>
            </a:r>
          </a:p>
          <a:p>
            <a:pPr marL="360045" indent="-360045">
              <a:buFont typeface="Wingdings" pitchFamily="2" charset="2"/>
              <a:buChar char="Ø"/>
            </a:pPr>
            <a:r>
              <a:rPr lang="en-US" dirty="0">
                <a:latin typeface="Times New Roman" pitchFamily="18" charset="0"/>
                <a:cs typeface="Times New Roman" pitchFamily="18" charset="0"/>
              </a:rPr>
              <a:t>Since Q1 is an </a:t>
            </a:r>
            <a:r>
              <a:rPr lang="en-US" dirty="0" err="1">
                <a:latin typeface="Times New Roman" pitchFamily="18" charset="0"/>
                <a:cs typeface="Times New Roman" pitchFamily="18" charset="0"/>
              </a:rPr>
              <a:t>npn</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transistor (Emitter Follower), </a:t>
            </a:r>
            <a:r>
              <a:rPr lang="en-US" dirty="0">
                <a:latin typeface="Times New Roman" pitchFamily="18" charset="0"/>
                <a:cs typeface="Times New Roman" pitchFamily="18" charset="0"/>
              </a:rPr>
              <a:t>Vo is found as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17412" name="Picture 4"/>
          <p:cNvPicPr>
            <a:picLocks noChangeAspect="1" noChangeArrowheads="1"/>
          </p:cNvPicPr>
          <p:nvPr/>
        </p:nvPicPr>
        <p:blipFill>
          <a:blip r:embed="rId3" cstate="print"/>
          <a:srcRect/>
          <a:stretch>
            <a:fillRect/>
          </a:stretch>
        </p:blipFill>
        <p:spPr bwMode="auto">
          <a:xfrm>
            <a:off x="3302000" y="4902994"/>
            <a:ext cx="2483909" cy="7575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0" y="628651"/>
            <a:ext cx="543264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1. Series/Linear voltage regulators (Fixed or Variable)</a:t>
            </a:r>
            <a:endParaRPr lang="en-US" b="1" dirty="0"/>
          </a:p>
        </p:txBody>
      </p:sp>
      <p:sp>
        <p:nvSpPr>
          <p:cNvPr id="6" name="Rectangle 5"/>
          <p:cNvSpPr/>
          <p:nvPr/>
        </p:nvSpPr>
        <p:spPr>
          <a:xfrm>
            <a:off x="0" y="1143759"/>
            <a:ext cx="9144000" cy="2773067"/>
          </a:xfrm>
          <a:prstGeom prst="rect">
            <a:avLst/>
          </a:prstGeom>
        </p:spPr>
        <p:style>
          <a:lnRef idx="1">
            <a:schemeClr val="accent2"/>
          </a:lnRef>
          <a:fillRef idx="2">
            <a:schemeClr val="accent2"/>
          </a:fillRef>
          <a:effectRef idx="1">
            <a:schemeClr val="accent2"/>
          </a:effectRef>
          <a:fontRef idx="minor">
            <a:schemeClr val="dk1"/>
          </a:fontRef>
        </p:style>
        <p:txBody>
          <a:bodyPr wrap="square" lIns="64008" tIns="32004" rIns="64008" bIns="32004">
            <a:spAutoFit/>
          </a:bodyPr>
          <a:lstStyle/>
          <a:p>
            <a:r>
              <a:rPr lang="en-US" sz="2200" dirty="0">
                <a:latin typeface="Times New Roman" pitchFamily="18" charset="0"/>
                <a:cs typeface="Times New Roman" pitchFamily="18" charset="0"/>
              </a:rPr>
              <a:t>The </a:t>
            </a:r>
            <a:r>
              <a:rPr lang="en-US" sz="2200" dirty="0">
                <a:latin typeface="Times New Roman" pitchFamily="18" charset="0"/>
                <a:cs typeface="Times New Roman" pitchFamily="18" charset="0"/>
              </a:rPr>
              <a:t>response of the pass-transistor to a change in </a:t>
            </a:r>
            <a:r>
              <a:rPr lang="en-US" sz="2200" dirty="0">
                <a:latin typeface="Times New Roman" pitchFamily="18" charset="0"/>
                <a:cs typeface="Times New Roman" pitchFamily="18" charset="0"/>
              </a:rPr>
              <a:t>load resistance </a:t>
            </a:r>
            <a:r>
              <a:rPr lang="en-US" sz="2200" dirty="0">
                <a:latin typeface="Times New Roman" pitchFamily="18" charset="0"/>
                <a:cs typeface="Times New Roman" pitchFamily="18" charset="0"/>
              </a:rPr>
              <a:t>as follows</a:t>
            </a:r>
            <a:r>
              <a:rPr lang="en-US" sz="2200" dirty="0">
                <a:latin typeface="Times New Roman" pitchFamily="18" charset="0"/>
                <a:cs typeface="Times New Roman" pitchFamily="18" charset="0"/>
              </a:rPr>
              <a:t>:</a:t>
            </a:r>
          </a:p>
          <a:p>
            <a:pPr marL="360045" indent="-360045">
              <a:buFont typeface="Wingdings" pitchFamily="2" charset="2"/>
              <a:buChar char="Ø"/>
            </a:pPr>
            <a:r>
              <a:rPr lang="en-US" sz="2200" dirty="0">
                <a:latin typeface="Times New Roman" pitchFamily="18" charset="0"/>
                <a:cs typeface="Times New Roman" pitchFamily="18" charset="0"/>
              </a:rPr>
              <a:t>If </a:t>
            </a:r>
            <a:r>
              <a:rPr lang="en-US" sz="2200" dirty="0">
                <a:latin typeface="Times New Roman" pitchFamily="18" charset="0"/>
                <a:cs typeface="Times New Roman" pitchFamily="18" charset="0"/>
              </a:rPr>
              <a:t>load resistance increases, load voltage also increases</a:t>
            </a:r>
            <a:r>
              <a:rPr lang="en-US" sz="2200" dirty="0">
                <a:latin typeface="Times New Roman" pitchFamily="18" charset="0"/>
                <a:cs typeface="Times New Roman" pitchFamily="18" charset="0"/>
              </a:rPr>
              <a:t>.</a:t>
            </a:r>
          </a:p>
          <a:p>
            <a:pPr marL="360045" indent="-360045">
              <a:buFont typeface="Wingdings" pitchFamily="2" charset="2"/>
              <a:buChar char="Ø"/>
            </a:pPr>
            <a:r>
              <a:rPr lang="en-US" sz="2200" dirty="0">
                <a:latin typeface="Times New Roman" pitchFamily="18" charset="0"/>
                <a:cs typeface="Times New Roman" pitchFamily="18" charset="0"/>
              </a:rPr>
              <a:t>Since </a:t>
            </a:r>
            <a:r>
              <a:rPr lang="en-US" sz="2200" dirty="0">
                <a:latin typeface="Times New Roman" pitchFamily="18" charset="0"/>
                <a:cs typeface="Times New Roman" pitchFamily="18" charset="0"/>
              </a:rPr>
              <a:t>the </a:t>
            </a:r>
            <a:r>
              <a:rPr lang="en-US" sz="2200" dirty="0" err="1">
                <a:latin typeface="Times New Roman" pitchFamily="18" charset="0"/>
                <a:cs typeface="Times New Roman" pitchFamily="18" charset="0"/>
              </a:rPr>
              <a:t>Zener</a:t>
            </a:r>
            <a:r>
              <a:rPr lang="en-US" sz="2200" dirty="0">
                <a:latin typeface="Times New Roman" pitchFamily="18" charset="0"/>
                <a:cs typeface="Times New Roman" pitchFamily="18" charset="0"/>
              </a:rPr>
              <a:t> voltage is constant, the increase in Vo causes VBE </a:t>
            </a:r>
            <a:r>
              <a:rPr lang="en-US" sz="2200" dirty="0">
                <a:latin typeface="Times New Roman" pitchFamily="18" charset="0"/>
                <a:cs typeface="Times New Roman" pitchFamily="18" charset="0"/>
              </a:rPr>
              <a:t>to decrease.</a:t>
            </a:r>
          </a:p>
          <a:p>
            <a:pPr marL="360045" indent="-360045">
              <a:buFont typeface="Wingdings" pitchFamily="2" charset="2"/>
              <a:buChar char="Ø"/>
            </a:pPr>
            <a:r>
              <a:rPr lang="en-US" sz="2200" dirty="0">
                <a:latin typeface="Times New Roman" pitchFamily="18" charset="0"/>
                <a:cs typeface="Times New Roman" pitchFamily="18" charset="0"/>
              </a:rPr>
              <a:t>The </a:t>
            </a:r>
            <a:r>
              <a:rPr lang="en-US" sz="2200" dirty="0">
                <a:latin typeface="Times New Roman" pitchFamily="18" charset="0"/>
                <a:cs typeface="Times New Roman" pitchFamily="18" charset="0"/>
              </a:rPr>
              <a:t>decrease in VBE reduces conduction through the pass- </a:t>
            </a:r>
            <a:r>
              <a:rPr lang="en-US" sz="2200" dirty="0">
                <a:latin typeface="Times New Roman" pitchFamily="18" charset="0"/>
                <a:cs typeface="Times New Roman" pitchFamily="18" charset="0"/>
              </a:rPr>
              <a:t>transistor, so </a:t>
            </a:r>
            <a:r>
              <a:rPr lang="en-US" sz="2200" dirty="0">
                <a:latin typeface="Times New Roman" pitchFamily="18" charset="0"/>
                <a:cs typeface="Times New Roman" pitchFamily="18" charset="0"/>
              </a:rPr>
              <a:t>load current decreases</a:t>
            </a:r>
            <a:r>
              <a:rPr lang="en-US" sz="2200" dirty="0">
                <a:latin typeface="Times New Roman" pitchFamily="18" charset="0"/>
                <a:cs typeface="Times New Roman" pitchFamily="18" charset="0"/>
              </a:rPr>
              <a:t>.</a:t>
            </a:r>
          </a:p>
          <a:p>
            <a:pPr marL="360045" indent="-360045">
              <a:buFont typeface="Wingdings" pitchFamily="2" charset="2"/>
              <a:buChar char="Ø"/>
            </a:pPr>
            <a:r>
              <a:rPr lang="en-US" sz="2200" dirty="0">
                <a:latin typeface="Times New Roman" pitchFamily="18" charset="0"/>
                <a:cs typeface="Times New Roman" pitchFamily="18" charset="0"/>
              </a:rPr>
              <a:t>This </a:t>
            </a:r>
            <a:r>
              <a:rPr lang="en-US" sz="2200" dirty="0">
                <a:latin typeface="Times New Roman" pitchFamily="18" charset="0"/>
                <a:cs typeface="Times New Roman" pitchFamily="18" charset="0"/>
              </a:rPr>
              <a:t>offsets the increase in load resistance, and a relatively </a:t>
            </a:r>
            <a:r>
              <a:rPr lang="en-US" sz="2200" dirty="0">
                <a:latin typeface="Times New Roman" pitchFamily="18" charset="0"/>
                <a:cs typeface="Times New Roman" pitchFamily="18" charset="0"/>
              </a:rPr>
              <a:t>constant load </a:t>
            </a:r>
            <a:r>
              <a:rPr lang="en-US" sz="2200" dirty="0">
                <a:latin typeface="Times New Roman" pitchFamily="18" charset="0"/>
                <a:cs typeface="Times New Roman" pitchFamily="18" charset="0"/>
              </a:rPr>
              <a:t>voltage is maintained</a:t>
            </a:r>
            <a:r>
              <a:rPr lang="en-US" sz="2200" dirty="0">
                <a:latin typeface="Times New Roman" pitchFamily="18" charset="0"/>
                <a:cs typeface="Times New Roman" pitchFamily="18" charset="0"/>
              </a:rPr>
              <a:t> .</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0" y="628651"/>
            <a:ext cx="251036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Fixed voltage regulators</a:t>
            </a:r>
            <a:endParaRPr lang="en-US" b="1" dirty="0"/>
          </a:p>
        </p:txBody>
      </p:sp>
      <p:sp>
        <p:nvSpPr>
          <p:cNvPr id="6" name="Rectangle 5"/>
          <p:cNvSpPr/>
          <p:nvPr/>
        </p:nvSpPr>
        <p:spPr>
          <a:xfrm>
            <a:off x="965200" y="1314450"/>
            <a:ext cx="7670800" cy="895630"/>
          </a:xfrm>
          <a:prstGeom prst="rect">
            <a:avLst/>
          </a:prstGeom>
        </p:spPr>
        <p:style>
          <a:lnRef idx="1">
            <a:schemeClr val="accent5"/>
          </a:lnRef>
          <a:fillRef idx="2">
            <a:schemeClr val="accent5"/>
          </a:fillRef>
          <a:effectRef idx="1">
            <a:schemeClr val="accent5"/>
          </a:effectRef>
          <a:fontRef idx="minor">
            <a:schemeClr val="dk1"/>
          </a:fontRef>
        </p:style>
        <p:txBody>
          <a:bodyPr wrap="square" lIns="64008" tIns="32004" rIns="64008" bIns="32004">
            <a:spAutoFit/>
          </a:bodyPr>
          <a:lstStyle/>
          <a:p>
            <a:pPr marL="360045" indent="-360045" algn="just">
              <a:buFont typeface="Wingdings" pitchFamily="2" charset="2"/>
              <a:buChar char="v"/>
            </a:pPr>
            <a:r>
              <a:rPr lang="en-US" dirty="0">
                <a:latin typeface="Times New Roman" pitchFamily="18" charset="0"/>
                <a:cs typeface="Times New Roman" pitchFamily="18" charset="0"/>
              </a:rPr>
              <a:t>The fixed voltage regulator has an unregulated dc </a:t>
            </a:r>
            <a:r>
              <a:rPr lang="en-US" dirty="0" smtClean="0">
                <a:latin typeface="Times New Roman" pitchFamily="18" charset="0"/>
                <a:cs typeface="Times New Roman" pitchFamily="18" charset="0"/>
              </a:rPr>
              <a:t>input voltage </a:t>
            </a:r>
            <a:r>
              <a:rPr lang="en-US" dirty="0">
                <a:latin typeface="Times New Roman" pitchFamily="18" charset="0"/>
                <a:cs typeface="Times New Roman" pitchFamily="18" charset="0"/>
              </a:rPr>
              <a:t>Vi applied to one input terminal, a regulated </a:t>
            </a:r>
            <a:r>
              <a:rPr lang="en-US" dirty="0" smtClean="0">
                <a:latin typeface="Times New Roman" pitchFamily="18" charset="0"/>
                <a:cs typeface="Times New Roman" pitchFamily="18" charset="0"/>
              </a:rPr>
              <a:t>output dc </a:t>
            </a:r>
            <a:r>
              <a:rPr lang="en-US" dirty="0">
                <a:latin typeface="Times New Roman" pitchFamily="18" charset="0"/>
                <a:cs typeface="Times New Roman" pitchFamily="18" charset="0"/>
              </a:rPr>
              <a:t>voltage Vo from a second terminal, and the third </a:t>
            </a:r>
            <a:r>
              <a:rPr lang="en-US" dirty="0" smtClean="0">
                <a:latin typeface="Times New Roman" pitchFamily="18" charset="0"/>
                <a:cs typeface="Times New Roman" pitchFamily="18" charset="0"/>
              </a:rPr>
              <a:t>terminal connected </a:t>
            </a:r>
            <a:r>
              <a:rPr lang="en-US" dirty="0">
                <a:latin typeface="Times New Roman" pitchFamily="18" charset="0"/>
                <a:cs typeface="Times New Roman" pitchFamily="18" charset="0"/>
              </a:rPr>
              <a:t>to ground</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7" name="Rectangle 6"/>
          <p:cNvSpPr/>
          <p:nvPr/>
        </p:nvSpPr>
        <p:spPr>
          <a:xfrm>
            <a:off x="965200" y="2794211"/>
            <a:ext cx="7670800" cy="618631"/>
          </a:xfrm>
          <a:prstGeom prst="rect">
            <a:avLst/>
          </a:prstGeom>
        </p:spPr>
        <p:style>
          <a:lnRef idx="1">
            <a:schemeClr val="accent5"/>
          </a:lnRef>
          <a:fillRef idx="2">
            <a:schemeClr val="accent5"/>
          </a:fillRef>
          <a:effectRef idx="1">
            <a:schemeClr val="accent5"/>
          </a:effectRef>
          <a:fontRef idx="minor">
            <a:schemeClr val="dk1"/>
          </a:fontRef>
        </p:style>
        <p:txBody>
          <a:bodyPr wrap="square" lIns="64008" tIns="32004" rIns="64008" bIns="32004">
            <a:spAutoFit/>
          </a:bodyPr>
          <a:lstStyle/>
          <a:p>
            <a:pPr marL="360045" indent="-360045" algn="just">
              <a:buFont typeface="Wingdings" pitchFamily="2" charset="2"/>
              <a:buChar char="v"/>
            </a:pPr>
            <a:r>
              <a:rPr lang="en-US" dirty="0">
                <a:latin typeface="Times New Roman" pitchFamily="18" charset="0"/>
                <a:cs typeface="Times New Roman" pitchFamily="18" charset="0"/>
              </a:rPr>
              <a:t>The series 78XX regulators are the three-terminal </a:t>
            </a:r>
            <a:r>
              <a:rPr lang="en-US" dirty="0" smtClean="0">
                <a:latin typeface="Times New Roman" pitchFamily="18" charset="0"/>
                <a:cs typeface="Times New Roman" pitchFamily="18" charset="0"/>
              </a:rPr>
              <a:t>devices that </a:t>
            </a:r>
            <a:r>
              <a:rPr lang="en-US" dirty="0">
                <a:latin typeface="Times New Roman" pitchFamily="18" charset="0"/>
                <a:cs typeface="Times New Roman" pitchFamily="18" charset="0"/>
              </a:rPr>
              <a:t>provide a fixed positive output voltage.</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2" cstate="print"/>
          <a:srcRect/>
          <a:stretch>
            <a:fillRect/>
          </a:stretch>
        </p:blipFill>
        <p:spPr bwMode="auto">
          <a:xfrm>
            <a:off x="406400" y="3886200"/>
            <a:ext cx="5941871" cy="2159794"/>
          </a:xfrm>
          <a:prstGeom prst="rect">
            <a:avLst/>
          </a:prstGeom>
          <a:ln>
            <a:noFill/>
          </a:ln>
          <a:effectLst>
            <a:outerShdw blurRad="292100" dist="139700" dir="2700000" algn="tl" rotWithShape="0">
              <a:srgbClr val="333333">
                <a:alpha val="65000"/>
              </a:srgbClr>
            </a:outerShdw>
          </a:effectLst>
        </p:spPr>
      </p:pic>
      <p:pic>
        <p:nvPicPr>
          <p:cNvPr id="18435" name="Picture 3"/>
          <p:cNvPicPr>
            <a:picLocks noChangeAspect="1" noChangeArrowheads="1"/>
          </p:cNvPicPr>
          <p:nvPr/>
        </p:nvPicPr>
        <p:blipFill>
          <a:blip r:embed="rId3" cstate="print"/>
          <a:srcRect/>
          <a:stretch>
            <a:fillRect/>
          </a:stretch>
        </p:blipFill>
        <p:spPr bwMode="auto">
          <a:xfrm>
            <a:off x="6705600" y="3651001"/>
            <a:ext cx="2184400" cy="2864099"/>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660400" y="1157288"/>
            <a:ext cx="6242050" cy="45434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6" name="Rectangle 5"/>
          <p:cNvSpPr/>
          <p:nvPr/>
        </p:nvSpPr>
        <p:spPr>
          <a:xfrm>
            <a:off x="0" y="628651"/>
            <a:ext cx="251036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Fixed voltage regulators</a:t>
            </a:r>
            <a:endParaRPr lang="en-US" b="1" dirty="0"/>
          </a:p>
        </p:txBody>
      </p:sp>
      <p:sp>
        <p:nvSpPr>
          <p:cNvPr id="7" name="TextBox 6"/>
          <p:cNvSpPr txBox="1"/>
          <p:nvPr/>
        </p:nvSpPr>
        <p:spPr>
          <a:xfrm>
            <a:off x="2491031" y="6115050"/>
            <a:ext cx="3586175" cy="618631"/>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pPr marL="360045" indent="-360045">
              <a:buFont typeface="Arial" pitchFamily="34" charset="0"/>
              <a:buChar char="•"/>
            </a:pP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is to reduce Inductive effects</a:t>
            </a:r>
          </a:p>
          <a:p>
            <a:pPr marL="360045" indent="-360045">
              <a:buFont typeface="Arial" pitchFamily="34" charset="0"/>
              <a:buChar char="•"/>
            </a:pP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is to improve Transient effects</a:t>
            </a:r>
            <a:endParaRPr lang="en-US" dirty="0">
              <a:latin typeface="Times New Roman" pitchFamily="18" charset="0"/>
              <a:cs typeface="Times New Roman" pitchFamily="18" charset="0"/>
            </a:endParaRPr>
          </a:p>
        </p:txBody>
      </p:sp>
      <p:pic>
        <p:nvPicPr>
          <p:cNvPr id="7169" name="Picture 1"/>
          <p:cNvPicPr>
            <a:picLocks noChangeAspect="1" noChangeArrowheads="1"/>
          </p:cNvPicPr>
          <p:nvPr/>
        </p:nvPicPr>
        <p:blipFill>
          <a:blip r:embed="rId3" cstate="print"/>
          <a:srcRect/>
          <a:stretch>
            <a:fillRect/>
          </a:stretch>
        </p:blipFill>
        <p:spPr bwMode="auto">
          <a:xfrm>
            <a:off x="6953250" y="800101"/>
            <a:ext cx="2190750" cy="275768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200151"/>
            <a:ext cx="8636000" cy="1172629"/>
          </a:xfrm>
          <a:prstGeom prst="rect">
            <a:avLst/>
          </a:prstGeom>
        </p:spPr>
        <p:style>
          <a:lnRef idx="1">
            <a:schemeClr val="accent1"/>
          </a:lnRef>
          <a:fillRef idx="2">
            <a:schemeClr val="accent1"/>
          </a:fillRef>
          <a:effectRef idx="1">
            <a:schemeClr val="accent1"/>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a:latin typeface="Times New Roman" pitchFamily="18" charset="0"/>
                <a:cs typeface="Times New Roman" pitchFamily="18" charset="0"/>
              </a:rPr>
              <a:t>An unregulated </a:t>
            </a:r>
            <a:r>
              <a:rPr lang="en-US" dirty="0" smtClean="0">
                <a:latin typeface="Times New Roman" pitchFamily="18" charset="0"/>
                <a:cs typeface="Times New Roman" pitchFamily="18" charset="0"/>
              </a:rPr>
              <a:t>input voltage </a:t>
            </a:r>
            <a:r>
              <a:rPr lang="en-US" dirty="0">
                <a:latin typeface="Times New Roman" pitchFamily="18" charset="0"/>
                <a:cs typeface="Times New Roman" pitchFamily="18" charset="0"/>
              </a:rPr>
              <a:t>Vi is filtered by </a:t>
            </a:r>
            <a:r>
              <a:rPr lang="en-US" dirty="0" smtClean="0">
                <a:latin typeface="Times New Roman" pitchFamily="18" charset="0"/>
                <a:cs typeface="Times New Roman" pitchFamily="18" charset="0"/>
              </a:rPr>
              <a:t>a capacitor </a:t>
            </a:r>
            <a:r>
              <a:rPr lang="en-US" dirty="0">
                <a:latin typeface="Times New Roman" pitchFamily="18" charset="0"/>
                <a:cs typeface="Times New Roman" pitchFamily="18" charset="0"/>
              </a:rPr>
              <a:t>C1 </a:t>
            </a:r>
            <a:r>
              <a:rPr lang="en-US" dirty="0" smtClean="0">
                <a:latin typeface="Times New Roman" pitchFamily="18" charset="0"/>
                <a:cs typeface="Times New Roman" pitchFamily="18" charset="0"/>
              </a:rPr>
              <a:t>and connected </a:t>
            </a:r>
            <a:r>
              <a:rPr lang="en-US" dirty="0">
                <a:latin typeface="Times New Roman" pitchFamily="18" charset="0"/>
                <a:cs typeface="Times New Roman" pitchFamily="18" charset="0"/>
              </a:rPr>
              <a:t>to the IC’s </a:t>
            </a:r>
            <a:r>
              <a:rPr lang="en-US" dirty="0" smtClean="0">
                <a:latin typeface="Times New Roman" pitchFamily="18" charset="0"/>
                <a:cs typeface="Times New Roman" pitchFamily="18" charset="0"/>
              </a:rPr>
              <a:t>IN terminal.</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IC’s OUT </a:t>
            </a:r>
            <a:r>
              <a:rPr lang="en-US" dirty="0" smtClean="0">
                <a:latin typeface="Times New Roman" pitchFamily="18" charset="0"/>
                <a:cs typeface="Times New Roman" pitchFamily="18" charset="0"/>
              </a:rPr>
              <a:t>terminal provides </a:t>
            </a:r>
            <a:r>
              <a:rPr lang="en-US" dirty="0">
                <a:latin typeface="Times New Roman" pitchFamily="18" charset="0"/>
                <a:cs typeface="Times New Roman" pitchFamily="18" charset="0"/>
              </a:rPr>
              <a:t>a regulated +</a:t>
            </a:r>
            <a:r>
              <a:rPr lang="en-US" dirty="0" smtClean="0">
                <a:latin typeface="Times New Roman" pitchFamily="18" charset="0"/>
                <a:cs typeface="Times New Roman" pitchFamily="18" charset="0"/>
              </a:rPr>
              <a:t>12 V</a:t>
            </a:r>
            <a:r>
              <a:rPr lang="en-US" dirty="0">
                <a:latin typeface="Times New Roman" pitchFamily="18" charset="0"/>
                <a:cs typeface="Times New Roman" pitchFamily="18" charset="0"/>
              </a:rPr>
              <a:t>, which is filtered </a:t>
            </a:r>
            <a:r>
              <a:rPr lang="en-US" dirty="0" smtClean="0">
                <a:latin typeface="Times New Roman" pitchFamily="18" charset="0"/>
                <a:cs typeface="Times New Roman" pitchFamily="18" charset="0"/>
              </a:rPr>
              <a:t>by capacitor </a:t>
            </a:r>
            <a:r>
              <a:rPr lang="en-US" dirty="0">
                <a:latin typeface="Times New Roman" pitchFamily="18" charset="0"/>
                <a:cs typeface="Times New Roman" pitchFamily="18" charset="0"/>
              </a:rPr>
              <a:t>C2</a:t>
            </a:r>
            <a:r>
              <a:rPr lang="en-US" dirty="0" smtClean="0">
                <a:latin typeface="Times New Roman" pitchFamily="18" charset="0"/>
                <a:cs typeface="Times New Roman" pitchFamily="18" charset="0"/>
              </a:rPr>
              <a:t>.</a:t>
            </a:r>
          </a:p>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third IC terminal </a:t>
            </a:r>
            <a:r>
              <a:rPr lang="en-US" dirty="0" smtClean="0">
                <a:latin typeface="Times New Roman" pitchFamily="18" charset="0"/>
                <a:cs typeface="Times New Roman" pitchFamily="18" charset="0"/>
              </a:rPr>
              <a:t>is connected </a:t>
            </a:r>
            <a:r>
              <a:rPr lang="en-US" dirty="0">
                <a:latin typeface="Times New Roman" pitchFamily="18" charset="0"/>
                <a:cs typeface="Times New Roman" pitchFamily="18" charset="0"/>
              </a:rPr>
              <a:t>to </a:t>
            </a:r>
            <a:r>
              <a:rPr lang="en-US" dirty="0" smtClean="0">
                <a:latin typeface="Times New Roman" pitchFamily="18" charset="0"/>
                <a:cs typeface="Times New Roman" pitchFamily="18" charset="0"/>
              </a:rPr>
              <a:t>ground (GND</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6" name="Rectangle 5"/>
          <p:cNvSpPr/>
          <p:nvPr/>
        </p:nvSpPr>
        <p:spPr>
          <a:xfrm>
            <a:off x="0" y="628651"/>
            <a:ext cx="251036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Fixed voltage regulators</a:t>
            </a:r>
            <a:endParaRPr lang="en-US" b="1" dirty="0"/>
          </a:p>
        </p:txBody>
      </p:sp>
      <p:sp>
        <p:nvSpPr>
          <p:cNvPr id="7" name="Rectangle 6"/>
          <p:cNvSpPr/>
          <p:nvPr/>
        </p:nvSpPr>
        <p:spPr>
          <a:xfrm>
            <a:off x="2286000" y="2743201"/>
            <a:ext cx="4572000" cy="341632"/>
          </a:xfrm>
          <a:prstGeom prst="rect">
            <a:avLst/>
          </a:prstGeom>
        </p:spPr>
        <p:style>
          <a:lnRef idx="0">
            <a:schemeClr val="accent4"/>
          </a:lnRef>
          <a:fillRef idx="3">
            <a:schemeClr val="accent4"/>
          </a:fillRef>
          <a:effectRef idx="3">
            <a:schemeClr val="accent4"/>
          </a:effectRef>
          <a:fontRef idx="minor">
            <a:schemeClr val="lt1"/>
          </a:fontRef>
        </p:style>
        <p:txBody>
          <a:bodyPr lIns="64008" tIns="32004" rIns="64008" bIns="32004">
            <a:spAutoFit/>
          </a:bodyPr>
          <a:lstStyle/>
          <a:p>
            <a:r>
              <a:rPr lang="en-US" b="1" dirty="0">
                <a:latin typeface="Times New Roman" pitchFamily="18" charset="0"/>
                <a:cs typeface="Times New Roman" pitchFamily="18" charset="0"/>
              </a:rPr>
              <a:t>Positive-Voltage </a:t>
            </a:r>
            <a:r>
              <a:rPr lang="en-US" dirty="0">
                <a:latin typeface="Times New Roman" pitchFamily="18" charset="0"/>
                <a:cs typeface="Times New Roman" pitchFamily="18" charset="0"/>
              </a:rPr>
              <a:t>Regulators in the 78XX Series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20482" name="Picture 2"/>
          <p:cNvPicPr>
            <a:picLocks noChangeAspect="1" noChangeArrowheads="1"/>
          </p:cNvPicPr>
          <p:nvPr/>
        </p:nvPicPr>
        <p:blipFill>
          <a:blip r:embed="rId2" cstate="print"/>
          <a:srcRect/>
          <a:stretch>
            <a:fillRect/>
          </a:stretch>
        </p:blipFill>
        <p:spPr bwMode="auto">
          <a:xfrm>
            <a:off x="1676400" y="3331369"/>
            <a:ext cx="5960581" cy="34123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1" y="628651"/>
            <a:ext cx="348499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Fixed  Negative voltage regulators</a:t>
            </a:r>
            <a:endParaRPr lang="en-US" b="1" dirty="0"/>
          </a:p>
        </p:txBody>
      </p:sp>
      <p:sp>
        <p:nvSpPr>
          <p:cNvPr id="6" name="Rectangle 5"/>
          <p:cNvSpPr/>
          <p:nvPr/>
        </p:nvSpPr>
        <p:spPr>
          <a:xfrm>
            <a:off x="355600" y="1085850"/>
            <a:ext cx="8585200" cy="618631"/>
          </a:xfrm>
          <a:prstGeom prst="rect">
            <a:avLst/>
          </a:prstGeom>
        </p:spPr>
        <p:style>
          <a:lnRef idx="1">
            <a:schemeClr val="accent3"/>
          </a:lnRef>
          <a:fillRef idx="3">
            <a:schemeClr val="accent3"/>
          </a:fillRef>
          <a:effectRef idx="2">
            <a:schemeClr val="accent3"/>
          </a:effectRef>
          <a:fontRef idx="minor">
            <a:schemeClr val="lt1"/>
          </a:fontRef>
        </p:style>
        <p:txBody>
          <a:bodyPr wrap="square" lIns="64008" tIns="32004" rIns="64008" bIns="32004">
            <a:spAutoFit/>
          </a:bodyPr>
          <a:lstStyle/>
          <a:p>
            <a:pPr marL="360045" indent="-360045" algn="just">
              <a:buFont typeface="Wingdings" pitchFamily="2" charset="2"/>
              <a:buChar char="v"/>
            </a:pPr>
            <a:r>
              <a:rPr lang="en-US" b="1" dirty="0">
                <a:solidFill>
                  <a:srgbClr val="FFFF00"/>
                </a:solidFill>
                <a:latin typeface="Times New Roman" pitchFamily="18" charset="0"/>
                <a:cs typeface="Times New Roman" pitchFamily="18" charset="0"/>
              </a:rPr>
              <a:t>The series 79XX regulators are the three-terminal </a:t>
            </a:r>
            <a:r>
              <a:rPr lang="en-US" b="1" dirty="0" smtClean="0">
                <a:solidFill>
                  <a:srgbClr val="FFFF00"/>
                </a:solidFill>
                <a:latin typeface="Times New Roman" pitchFamily="18" charset="0"/>
                <a:cs typeface="Times New Roman" pitchFamily="18" charset="0"/>
              </a:rPr>
              <a:t>IC regulators </a:t>
            </a:r>
            <a:r>
              <a:rPr lang="en-US" b="1" dirty="0">
                <a:solidFill>
                  <a:srgbClr val="FFFF00"/>
                </a:solidFill>
                <a:latin typeface="Times New Roman" pitchFamily="18" charset="0"/>
                <a:cs typeface="Times New Roman" pitchFamily="18" charset="0"/>
              </a:rPr>
              <a:t>that provide a fixed negative output voltage</a:t>
            </a:r>
            <a:r>
              <a:rPr lang="en-US" b="1" dirty="0" smtClean="0">
                <a:solidFill>
                  <a:srgbClr val="FFFF00"/>
                </a:solidFill>
                <a:latin typeface="Times New Roman" pitchFamily="18" charset="0"/>
                <a:cs typeface="Times New Roman" pitchFamily="18" charset="0"/>
              </a:rPr>
              <a:t> </a:t>
            </a:r>
            <a:endParaRPr lang="en-US" b="1" dirty="0">
              <a:solidFill>
                <a:srgbClr val="FFFF00"/>
              </a:solidFill>
              <a:latin typeface="Times New Roman" pitchFamily="18" charset="0"/>
              <a:cs typeface="Times New Roman" pitchFamily="18" charset="0"/>
            </a:endParaRPr>
          </a:p>
        </p:txBody>
      </p:sp>
      <p:pic>
        <p:nvPicPr>
          <p:cNvPr id="21506" name="Picture 2"/>
          <p:cNvPicPr>
            <a:picLocks noChangeAspect="1" noChangeArrowheads="1"/>
          </p:cNvPicPr>
          <p:nvPr/>
        </p:nvPicPr>
        <p:blipFill>
          <a:blip r:embed="rId2" cstate="print"/>
          <a:srcRect/>
          <a:stretch>
            <a:fillRect/>
          </a:stretch>
        </p:blipFill>
        <p:spPr bwMode="auto">
          <a:xfrm>
            <a:off x="1625600" y="1828801"/>
            <a:ext cx="6197221" cy="2080022"/>
          </a:xfrm>
          <a:prstGeom prst="rect">
            <a:avLst/>
          </a:prstGeom>
          <a:ln>
            <a:noFill/>
          </a:ln>
          <a:effectLst>
            <a:outerShdw blurRad="292100" dist="139700" dir="2700000" algn="tl" rotWithShape="0">
              <a:srgbClr val="333333">
                <a:alpha val="65000"/>
              </a:srgbClr>
            </a:outerShdw>
          </a:effectLst>
        </p:spPr>
      </p:pic>
      <p:pic>
        <p:nvPicPr>
          <p:cNvPr id="21507" name="Picture 3"/>
          <p:cNvPicPr>
            <a:picLocks noChangeAspect="1" noChangeArrowheads="1"/>
          </p:cNvPicPr>
          <p:nvPr/>
        </p:nvPicPr>
        <p:blipFill>
          <a:blip r:embed="rId3" cstate="print"/>
          <a:srcRect/>
          <a:stretch>
            <a:fillRect/>
          </a:stretch>
        </p:blipFill>
        <p:spPr bwMode="auto">
          <a:xfrm>
            <a:off x="2438400" y="4122091"/>
            <a:ext cx="4388909" cy="2507309"/>
          </a:xfrm>
          <a:prstGeom prst="rect">
            <a:avLst/>
          </a:prstGeom>
          <a:noFill/>
          <a:ln w="9525">
            <a:noFill/>
            <a:miter lim="800000"/>
            <a:headEnd/>
            <a:tailEnd/>
          </a:ln>
        </p:spPr>
      </p:pic>
      <p:sp>
        <p:nvSpPr>
          <p:cNvPr id="5122" name="AutoShape 2" descr="How to Connect a Voltage Regulator in a Circuit"/>
          <p:cNvSpPr>
            <a:spLocks noChangeAspect="1" noChangeArrowheads="1"/>
          </p:cNvSpPr>
          <p:nvPr/>
        </p:nvSpPr>
        <p:spPr bwMode="auto">
          <a:xfrm>
            <a:off x="103717" y="-108347"/>
            <a:ext cx="203200" cy="228601"/>
          </a:xfrm>
          <a:prstGeom prst="rect">
            <a:avLst/>
          </a:prstGeom>
          <a:noFill/>
        </p:spPr>
        <p:txBody>
          <a:bodyPr vert="horz" wrap="square" lIns="64008" tIns="32004" rIns="64008" bIns="32004"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0" y="628651"/>
            <a:ext cx="162967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Characteristics</a:t>
            </a:r>
            <a:endParaRPr lang="en-US" b="1" dirty="0">
              <a:latin typeface="Times New Roman" pitchFamily="18" charset="0"/>
              <a:cs typeface="Times New Roman" pitchFamily="18" charset="0"/>
            </a:endParaRPr>
          </a:p>
        </p:txBody>
      </p:sp>
      <p:sp>
        <p:nvSpPr>
          <p:cNvPr id="6" name="Rectangle 5"/>
          <p:cNvSpPr/>
          <p:nvPr/>
        </p:nvSpPr>
        <p:spPr>
          <a:xfrm>
            <a:off x="1371601" y="1085850"/>
            <a:ext cx="4675126" cy="1757404"/>
          </a:xfrm>
          <a:prstGeom prst="rect">
            <a:avLst/>
          </a:prstGeom>
        </p:spPr>
        <p:style>
          <a:lnRef idx="0">
            <a:schemeClr val="accent2"/>
          </a:lnRef>
          <a:fillRef idx="3">
            <a:schemeClr val="accent2"/>
          </a:fillRef>
          <a:effectRef idx="3">
            <a:schemeClr val="accent2"/>
          </a:effectRef>
          <a:fontRef idx="minor">
            <a:schemeClr val="lt1"/>
          </a:fontRef>
        </p:style>
        <p:txBody>
          <a:bodyPr wrap="none" lIns="64008" tIns="32004" rIns="64008" bIns="32004">
            <a:spAutoFit/>
          </a:bodyPr>
          <a:lstStyle/>
          <a:p>
            <a:pPr marL="360045" indent="-360045">
              <a:buAutoNum type="arabicPeriod"/>
            </a:pPr>
            <a:r>
              <a:rPr lang="en-US" sz="2200" b="1" dirty="0">
                <a:latin typeface="Times New Roman" pitchFamily="18" charset="0"/>
                <a:cs typeface="Times New Roman" pitchFamily="18" charset="0"/>
              </a:rPr>
              <a:t>Output voltage (or voltage range)</a:t>
            </a:r>
          </a:p>
          <a:p>
            <a:pPr marL="360045" indent="-360045">
              <a:buFontTx/>
              <a:buAutoNum type="arabicPeriod"/>
            </a:pPr>
            <a:r>
              <a:rPr lang="en-US" sz="2200" b="1" dirty="0">
                <a:latin typeface="Times New Roman" pitchFamily="18" charset="0"/>
                <a:cs typeface="Times New Roman" pitchFamily="18" charset="0"/>
              </a:rPr>
              <a:t>Output current </a:t>
            </a:r>
          </a:p>
          <a:p>
            <a:pPr marL="360045" indent="-360045">
              <a:buFontTx/>
              <a:buAutoNum type="arabicPeriod"/>
            </a:pPr>
            <a:r>
              <a:rPr lang="en-US" sz="2200" b="1" dirty="0">
                <a:latin typeface="Times New Roman" pitchFamily="18" charset="0"/>
                <a:cs typeface="Times New Roman" pitchFamily="18" charset="0"/>
              </a:rPr>
              <a:t>Input voltage range</a:t>
            </a:r>
          </a:p>
          <a:p>
            <a:pPr marL="360045" indent="-360045">
              <a:buFontTx/>
              <a:buAutoNum type="arabicPeriod"/>
            </a:pPr>
            <a:r>
              <a:rPr lang="en-US" sz="2200" b="1" dirty="0">
                <a:latin typeface="Times New Roman" pitchFamily="18" charset="0"/>
                <a:cs typeface="Times New Roman" pitchFamily="18" charset="0"/>
              </a:rPr>
              <a:t>Operating temperature range</a:t>
            </a:r>
          </a:p>
          <a:p>
            <a:pPr marL="360045" indent="-360045">
              <a:buFontTx/>
              <a:buAutoNum type="arabicPeriod"/>
            </a:pPr>
            <a:r>
              <a:rPr lang="en-US" sz="2200" b="1" dirty="0">
                <a:latin typeface="Times New Roman" pitchFamily="18" charset="0"/>
                <a:cs typeface="Times New Roman" pitchFamily="18" charset="0"/>
              </a:rPr>
              <a:t>Drop-out voltage </a:t>
            </a:r>
            <a:endParaRPr lang="en-US" sz="2200" b="1" dirty="0">
              <a:latin typeface="Times New Roman" pitchFamily="18" charset="0"/>
              <a:cs typeface="Times New Roman" pitchFamily="18" charset="0"/>
            </a:endParaRPr>
          </a:p>
        </p:txBody>
      </p:sp>
      <p:sp>
        <p:nvSpPr>
          <p:cNvPr id="7" name="Rectangle 6"/>
          <p:cNvSpPr/>
          <p:nvPr/>
        </p:nvSpPr>
        <p:spPr>
          <a:xfrm>
            <a:off x="0" y="3257551"/>
            <a:ext cx="164474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Line regulation</a:t>
            </a:r>
            <a:endParaRPr lang="en-US" b="1" dirty="0">
              <a:latin typeface="Times New Roman" pitchFamily="18" charset="0"/>
              <a:cs typeface="Times New Roman" pitchFamily="18" charset="0"/>
            </a:endParaRPr>
          </a:p>
        </p:txBody>
      </p:sp>
      <p:sp>
        <p:nvSpPr>
          <p:cNvPr id="8" name="Rectangle 7"/>
          <p:cNvSpPr/>
          <p:nvPr/>
        </p:nvSpPr>
        <p:spPr>
          <a:xfrm>
            <a:off x="0" y="3659653"/>
            <a:ext cx="9144000" cy="895630"/>
          </a:xfrm>
          <a:prstGeom prst="rect">
            <a:avLst/>
          </a:prstGeom>
        </p:spPr>
        <p:style>
          <a:lnRef idx="1">
            <a:schemeClr val="accent3"/>
          </a:lnRef>
          <a:fillRef idx="2">
            <a:schemeClr val="accent3"/>
          </a:fillRef>
          <a:effectRef idx="1">
            <a:schemeClr val="accent3"/>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Line regulation is the ability of the power supply to maintain its specified </a:t>
            </a:r>
            <a:r>
              <a:rPr lang="en-US" b="1" dirty="0" smtClean="0">
                <a:latin typeface="Times New Roman" pitchFamily="18" charset="0"/>
                <a:cs typeface="Times New Roman" pitchFamily="18" charset="0"/>
              </a:rPr>
              <a:t>output</a:t>
            </a:r>
            <a:r>
              <a:rPr lang="en-US" dirty="0" smtClean="0">
                <a:latin typeface="Times New Roman" pitchFamily="18" charset="0"/>
                <a:cs typeface="Times New Roman" pitchFamily="18" charset="0"/>
              </a:rPr>
              <a:t> voltage over changes in the </a:t>
            </a:r>
            <a:r>
              <a:rPr lang="en-US" b="1" dirty="0" smtClean="0">
                <a:latin typeface="Times New Roman" pitchFamily="18" charset="0"/>
                <a:cs typeface="Times New Roman" pitchFamily="18" charset="0"/>
              </a:rPr>
              <a:t>input</a:t>
            </a:r>
            <a:r>
              <a:rPr lang="en-US" dirty="0" smtClean="0">
                <a:latin typeface="Times New Roman" pitchFamily="18" charset="0"/>
                <a:cs typeface="Times New Roman" pitchFamily="18" charset="0"/>
              </a:rPr>
              <a:t> line voltage. It is expressed as percent of change in the output voltage relative to the change in the input line voltage.</a:t>
            </a:r>
            <a:endParaRPr lang="en-US" dirty="0">
              <a:latin typeface="Times New Roman" pitchFamily="18" charset="0"/>
              <a:cs typeface="Times New Roman" pitchFamily="18" charset="0"/>
            </a:endParaRPr>
          </a:p>
        </p:txBody>
      </p:sp>
      <p:sp>
        <p:nvSpPr>
          <p:cNvPr id="9" name="Rectangle 8"/>
          <p:cNvSpPr/>
          <p:nvPr/>
        </p:nvSpPr>
        <p:spPr>
          <a:xfrm>
            <a:off x="0" y="4743451"/>
            <a:ext cx="177715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Load Regulation</a:t>
            </a:r>
            <a:endParaRPr lang="en-US" b="1" dirty="0">
              <a:latin typeface="Times New Roman" pitchFamily="18" charset="0"/>
              <a:cs typeface="Times New Roman" pitchFamily="18" charset="0"/>
            </a:endParaRPr>
          </a:p>
        </p:txBody>
      </p:sp>
      <p:sp>
        <p:nvSpPr>
          <p:cNvPr id="10" name="Rectangle 9"/>
          <p:cNvSpPr/>
          <p:nvPr/>
        </p:nvSpPr>
        <p:spPr>
          <a:xfrm>
            <a:off x="0" y="5216857"/>
            <a:ext cx="9144000" cy="1172629"/>
          </a:xfrm>
          <a:prstGeom prst="rect">
            <a:avLst/>
          </a:prstGeom>
        </p:spPr>
        <p:style>
          <a:lnRef idx="1">
            <a:schemeClr val="accent3"/>
          </a:lnRef>
          <a:fillRef idx="2">
            <a:schemeClr val="accent3"/>
          </a:fillRef>
          <a:effectRef idx="1">
            <a:schemeClr val="accent3"/>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Load regulation is the ability of the power supply to maintain its specified output voltage given changes in the </a:t>
            </a:r>
            <a:r>
              <a:rPr lang="en-US" b="1" dirty="0" smtClean="0">
                <a:latin typeface="Times New Roman" pitchFamily="18" charset="0"/>
                <a:cs typeface="Times New Roman" pitchFamily="18" charset="0"/>
              </a:rPr>
              <a:t>load</a:t>
            </a:r>
            <a:r>
              <a:rPr lang="en-US" dirty="0" smtClean="0">
                <a:latin typeface="Times New Roman" pitchFamily="18" charset="0"/>
                <a:cs typeface="Times New Roman" pitchFamily="18" charset="0"/>
              </a:rPr>
              <a:t>. This does not mean the tolerance applies when there are sudden changes in load, it means over the permissible load range the regulation can change by this amount.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5" name="Rectangle 4"/>
          <p:cNvSpPr/>
          <p:nvPr/>
        </p:nvSpPr>
        <p:spPr>
          <a:xfrm>
            <a:off x="0" y="628651"/>
            <a:ext cx="177715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Ripple Rejection</a:t>
            </a:r>
            <a:endParaRPr lang="en-US" b="1" dirty="0">
              <a:latin typeface="Times New Roman" pitchFamily="18" charset="0"/>
              <a:cs typeface="Times New Roman" pitchFamily="18" charset="0"/>
            </a:endParaRPr>
          </a:p>
        </p:txBody>
      </p:sp>
      <p:sp>
        <p:nvSpPr>
          <p:cNvPr id="6" name="Rectangle 5"/>
          <p:cNvSpPr/>
          <p:nvPr/>
        </p:nvSpPr>
        <p:spPr>
          <a:xfrm>
            <a:off x="0" y="1314451"/>
            <a:ext cx="9144000" cy="1172629"/>
          </a:xfrm>
          <a:prstGeom prst="rect">
            <a:avLst/>
          </a:prstGeom>
        </p:spPr>
        <p:style>
          <a:lnRef idx="1">
            <a:schemeClr val="accent6"/>
          </a:lnRef>
          <a:fillRef idx="2">
            <a:schemeClr val="accent6"/>
          </a:fillRef>
          <a:effectRef idx="1">
            <a:schemeClr val="accent6"/>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ripple rejection</a:t>
            </a:r>
            <a:r>
              <a:rPr lang="en-US" dirty="0" smtClean="0">
                <a:latin typeface="Times New Roman" pitchFamily="18" charset="0"/>
                <a:cs typeface="Times New Roman" pitchFamily="18" charset="0"/>
              </a:rPr>
              <a:t> ratio is the ratio of the </a:t>
            </a:r>
            <a:r>
              <a:rPr lang="en-US" b="1" dirty="0" smtClean="0">
                <a:latin typeface="Times New Roman" pitchFamily="18" charset="0"/>
                <a:cs typeface="Times New Roman" pitchFamily="18" charset="0"/>
              </a:rPr>
              <a:t>ripple</a:t>
            </a:r>
            <a:r>
              <a:rPr lang="en-US" dirty="0" smtClean="0">
                <a:latin typeface="Times New Roman" pitchFamily="18" charset="0"/>
                <a:cs typeface="Times New Roman" pitchFamily="18" charset="0"/>
              </a:rPr>
              <a:t> voltage that appears on the output voltage when the </a:t>
            </a:r>
            <a:r>
              <a:rPr lang="en-US" b="1" dirty="0" smtClean="0">
                <a:latin typeface="Times New Roman" pitchFamily="18" charset="0"/>
                <a:cs typeface="Times New Roman" pitchFamily="18" charset="0"/>
              </a:rPr>
              <a:t>ripple</a:t>
            </a:r>
            <a:r>
              <a:rPr lang="en-US" dirty="0" smtClean="0">
                <a:latin typeface="Times New Roman" pitchFamily="18" charset="0"/>
                <a:cs typeface="Times New Roman" pitchFamily="18" charset="0"/>
              </a:rPr>
              <a:t> voltage component (noise) is superimposed on the input voltage to the input </a:t>
            </a:r>
            <a:r>
              <a:rPr lang="en-US" b="1" dirty="0" smtClean="0">
                <a:latin typeface="Times New Roman" pitchFamily="18" charset="0"/>
                <a:cs typeface="Times New Roman" pitchFamily="18" charset="0"/>
              </a:rPr>
              <a:t>ripple</a:t>
            </a:r>
            <a:r>
              <a:rPr lang="en-US" dirty="0" smtClean="0">
                <a:latin typeface="Times New Roman" pitchFamily="18" charset="0"/>
                <a:cs typeface="Times New Roman" pitchFamily="18" charset="0"/>
              </a:rPr>
              <a:t> voltage. </a:t>
            </a:r>
          </a:p>
          <a:p>
            <a:pPr marL="360045" indent="-360045" algn="just">
              <a:buFont typeface="Wingdings" pitchFamily="2" charset="2"/>
              <a:buChar char="Ø"/>
            </a:pPr>
            <a:r>
              <a:rPr lang="en-US" dirty="0" smtClean="0">
                <a:latin typeface="Times New Roman" pitchFamily="18" charset="0"/>
                <a:cs typeface="Times New Roman" pitchFamily="18" charset="0"/>
              </a:rPr>
              <a:t>The larger this value, the smaller the </a:t>
            </a:r>
            <a:r>
              <a:rPr lang="en-US" b="1" dirty="0" smtClean="0">
                <a:latin typeface="Times New Roman" pitchFamily="18" charset="0"/>
                <a:cs typeface="Times New Roman" pitchFamily="18" charset="0"/>
              </a:rPr>
              <a:t>ripple</a:t>
            </a:r>
            <a:r>
              <a:rPr lang="en-US" dirty="0" smtClean="0">
                <a:latin typeface="Times New Roman" pitchFamily="18" charset="0"/>
                <a:cs typeface="Times New Roman" pitchFamily="18" charset="0"/>
              </a:rPr>
              <a:t> component that appears in the output.</a:t>
            </a:r>
            <a:endParaRPr lang="en-US" dirty="0">
              <a:latin typeface="Times New Roman" pitchFamily="18" charset="0"/>
              <a:cs typeface="Times New Roman" pitchFamily="18" charset="0"/>
            </a:endParaRPr>
          </a:p>
        </p:txBody>
      </p:sp>
      <p:sp>
        <p:nvSpPr>
          <p:cNvPr id="7" name="Rectangle 6"/>
          <p:cNvSpPr/>
          <p:nvPr/>
        </p:nvSpPr>
        <p:spPr>
          <a:xfrm>
            <a:off x="0" y="3531022"/>
            <a:ext cx="9144000" cy="895630"/>
          </a:xfrm>
          <a:prstGeom prst="rect">
            <a:avLst/>
          </a:prstGeom>
        </p:spPr>
        <p:style>
          <a:lnRef idx="1">
            <a:schemeClr val="accent6"/>
          </a:lnRef>
          <a:fillRef idx="2">
            <a:schemeClr val="accent6"/>
          </a:fillRef>
          <a:effectRef idx="1">
            <a:schemeClr val="accent6"/>
          </a:effectRef>
          <a:fontRef idx="minor">
            <a:schemeClr val="dk1"/>
          </a:fontRef>
        </p:style>
        <p:txBody>
          <a:bodyPr wrap="square" lIns="64008" tIns="32004" rIns="64008" bIns="32004">
            <a:spAutoFit/>
          </a:bodyPr>
          <a:lstStyle/>
          <a:p>
            <a:pPr marL="360045" indent="-360045" algn="just">
              <a:buFont typeface="Wingdings" pitchFamily="2" charset="2"/>
              <a:buChar char="Ø"/>
            </a:pPr>
            <a:r>
              <a:rPr lang="en-US" dirty="0" smtClean="0">
                <a:latin typeface="Times New Roman" pitchFamily="18" charset="0"/>
                <a:cs typeface="Times New Roman" pitchFamily="18" charset="0"/>
              </a:rPr>
              <a:t>The Monolithic regulators has in-built circuits for,</a:t>
            </a:r>
          </a:p>
          <a:p>
            <a:pPr marL="817222" lvl="1" indent="-360045" algn="just">
              <a:buFont typeface="Wingdings" pitchFamily="2" charset="2"/>
              <a:buChar char="ü"/>
            </a:pPr>
            <a:r>
              <a:rPr lang="en-US" b="1" dirty="0" smtClean="0">
                <a:solidFill>
                  <a:srgbClr val="00B050"/>
                </a:solidFill>
                <a:latin typeface="Times New Roman" pitchFamily="18" charset="0"/>
                <a:cs typeface="Times New Roman" pitchFamily="18" charset="0"/>
              </a:rPr>
              <a:t>Over-Current Protection</a:t>
            </a:r>
          </a:p>
          <a:p>
            <a:pPr marL="817222" lvl="1" indent="-360045" algn="just">
              <a:buFont typeface="Wingdings" pitchFamily="2" charset="2"/>
              <a:buChar char="ü"/>
            </a:pPr>
            <a:r>
              <a:rPr lang="en-US" b="1" dirty="0" smtClean="0">
                <a:solidFill>
                  <a:srgbClr val="00B050"/>
                </a:solidFill>
                <a:latin typeface="Times New Roman" pitchFamily="18" charset="0"/>
                <a:cs typeface="Times New Roman" pitchFamily="18" charset="0"/>
              </a:rPr>
              <a:t>Thermal Overload Protection</a:t>
            </a:r>
            <a:endParaRPr lang="en-US" b="1" dirty="0">
              <a:solidFill>
                <a:srgbClr val="00B05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cstate="print"/>
          <a:srcRect/>
          <a:stretch>
            <a:fillRect/>
          </a:stretch>
        </p:blipFill>
        <p:spPr bwMode="auto">
          <a:xfrm>
            <a:off x="419100" y="1671638"/>
            <a:ext cx="8305800" cy="3514725"/>
          </a:xfrm>
          <a:prstGeom prst="rect">
            <a:avLst/>
          </a:prstGeom>
          <a:noFill/>
          <a:ln w="9525">
            <a:noFill/>
            <a:miter lim="800000"/>
            <a:headEnd/>
            <a:tailEnd/>
          </a:ln>
        </p:spPr>
      </p:pic>
      <p:sp>
        <p:nvSpPr>
          <p:cNvPr id="5"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Sample and Hold Circuits</a:t>
            </a:r>
          </a:p>
        </p:txBody>
      </p:sp>
      <p:sp>
        <p:nvSpPr>
          <p:cNvPr id="6" name="Rectangle 5"/>
          <p:cNvSpPr/>
          <p:nvPr/>
        </p:nvSpPr>
        <p:spPr>
          <a:xfrm>
            <a:off x="0" y="838200"/>
            <a:ext cx="105676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Working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71501"/>
            <a:ext cx="2225994"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Schematic of 7805 IC</a:t>
            </a:r>
            <a:endParaRPr lang="en-US" b="1" dirty="0">
              <a:latin typeface="Times New Roman" pitchFamily="18" charset="0"/>
              <a:cs typeface="Times New Roman" pitchFamily="18" charset="0"/>
            </a:endParaRPr>
          </a:p>
        </p:txBody>
      </p:sp>
      <p:pic>
        <p:nvPicPr>
          <p:cNvPr id="29698" name="Picture 2"/>
          <p:cNvPicPr>
            <a:picLocks noChangeAspect="1" noChangeArrowheads="1"/>
          </p:cNvPicPr>
          <p:nvPr/>
        </p:nvPicPr>
        <p:blipFill>
          <a:blip r:embed="rId2" cstate="print"/>
          <a:srcRect/>
          <a:stretch>
            <a:fillRect/>
          </a:stretch>
        </p:blipFill>
        <p:spPr bwMode="auto">
          <a:xfrm>
            <a:off x="1524000" y="1028700"/>
            <a:ext cx="6680200" cy="562389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l="17789" t="25000" r="16032" b="8333"/>
          <a:stretch>
            <a:fillRect/>
          </a:stretch>
        </p:blipFill>
        <p:spPr bwMode="auto">
          <a:xfrm>
            <a:off x="254000" y="1248196"/>
            <a:ext cx="8585200" cy="5470216"/>
          </a:xfrm>
          <a:prstGeom prst="rect">
            <a:avLst/>
          </a:prstGeom>
          <a:noFill/>
          <a:ln w="9525">
            <a:noFill/>
            <a:miter lim="800000"/>
            <a:headEnd/>
            <a:tailEnd/>
          </a:ln>
        </p:spPr>
      </p:pic>
      <p:sp>
        <p:nvSpPr>
          <p:cNvPr id="5" name="Rectangle 4"/>
          <p:cNvSpPr/>
          <p:nvPr/>
        </p:nvSpPr>
        <p:spPr>
          <a:xfrm>
            <a:off x="1" y="571501"/>
            <a:ext cx="2636363"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Electrical Characteristics</a:t>
            </a:r>
            <a:endParaRPr lang="en-US" b="1" dirty="0">
              <a:latin typeface="Times New Roman" pitchFamily="18" charset="0"/>
              <a:cs typeface="Times New Roman" pitchFamily="18" charset="0"/>
            </a:endParaRPr>
          </a:p>
        </p:txBody>
      </p:sp>
      <p:sp>
        <p:nvSpPr>
          <p:cNvPr id="6" name="TextBox 5"/>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571501"/>
            <a:ext cx="244849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Current Source</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31746" name="Picture 2"/>
          <p:cNvPicPr>
            <a:picLocks noChangeAspect="1" noChangeArrowheads="1"/>
          </p:cNvPicPr>
          <p:nvPr/>
        </p:nvPicPr>
        <p:blipFill>
          <a:blip r:embed="rId2" cstate="print"/>
          <a:srcRect/>
          <a:stretch>
            <a:fillRect/>
          </a:stretch>
        </p:blipFill>
        <p:spPr bwMode="auto">
          <a:xfrm>
            <a:off x="1219200" y="1314450"/>
            <a:ext cx="6653084" cy="44577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514351"/>
            <a:ext cx="2448491"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Current Source</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32771" name="Picture 3"/>
          <p:cNvPicPr>
            <a:picLocks noChangeAspect="1" noChangeArrowheads="1"/>
          </p:cNvPicPr>
          <p:nvPr/>
        </p:nvPicPr>
        <p:blipFill>
          <a:blip r:embed="rId2" cstate="print"/>
          <a:srcRect/>
          <a:stretch>
            <a:fillRect/>
          </a:stretch>
        </p:blipFill>
        <p:spPr bwMode="auto">
          <a:xfrm>
            <a:off x="863600" y="914400"/>
            <a:ext cx="7543800" cy="4654868"/>
          </a:xfrm>
          <a:prstGeom prst="rect">
            <a:avLst/>
          </a:prstGeom>
          <a:noFill/>
          <a:ln w="9525">
            <a:noFill/>
            <a:miter lim="800000"/>
            <a:headEnd/>
            <a:tailEnd/>
          </a:ln>
        </p:spPr>
      </p:pic>
      <p:pic>
        <p:nvPicPr>
          <p:cNvPr id="32773" name="Picture 5"/>
          <p:cNvPicPr>
            <a:picLocks noChangeAspect="1" noChangeArrowheads="1"/>
          </p:cNvPicPr>
          <p:nvPr/>
        </p:nvPicPr>
        <p:blipFill>
          <a:blip r:embed="rId3" cstate="print"/>
          <a:srcRect/>
          <a:stretch>
            <a:fillRect/>
          </a:stretch>
        </p:blipFill>
        <p:spPr bwMode="auto">
          <a:xfrm>
            <a:off x="1320800" y="5486400"/>
            <a:ext cx="6994525" cy="13682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02218"/>
            <a:ext cx="47632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Boosting IC Regulator Output Current</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58926" y="1100137"/>
            <a:ext cx="6026150" cy="55864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368300" y="1650206"/>
            <a:ext cx="8407400" cy="3557588"/>
          </a:xfrm>
          <a:prstGeom prst="rect">
            <a:avLst/>
          </a:prstGeom>
          <a:noFill/>
          <a:ln w="9525">
            <a:solidFill>
              <a:schemeClr val="accent1"/>
            </a:solidFill>
            <a:miter lim="800000"/>
            <a:headEnd/>
            <a:tailEnd/>
          </a:ln>
        </p:spPr>
      </p:pic>
      <p:sp>
        <p:nvSpPr>
          <p:cNvPr id="5" name="Rectangle 4"/>
          <p:cNvSpPr/>
          <p:nvPr/>
        </p:nvSpPr>
        <p:spPr>
          <a:xfrm>
            <a:off x="1" y="602218"/>
            <a:ext cx="47632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Boosting IC Regulator Output Current</a:t>
            </a:r>
            <a:endParaRPr lang="en-US" b="1" dirty="0">
              <a:latin typeface="Times New Roman" pitchFamily="18" charset="0"/>
              <a:cs typeface="Times New Roman" pitchFamily="18" charset="0"/>
            </a:endParaRPr>
          </a:p>
        </p:txBody>
      </p:sp>
      <p:sp>
        <p:nvSpPr>
          <p:cNvPr id="6" name="TextBox 5"/>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2" cstate="print"/>
          <a:srcRect t="1769"/>
          <a:stretch>
            <a:fillRect/>
          </a:stretch>
        </p:blipFill>
        <p:spPr bwMode="auto">
          <a:xfrm>
            <a:off x="1879600" y="1024756"/>
            <a:ext cx="5264150" cy="4575944"/>
          </a:xfrm>
          <a:prstGeom prst="rect">
            <a:avLst/>
          </a:prstGeom>
          <a:noFill/>
          <a:ln w="9525">
            <a:noFill/>
            <a:miter lim="800000"/>
            <a:headEnd/>
            <a:tailEnd/>
          </a:ln>
        </p:spPr>
      </p:pic>
      <p:pic>
        <p:nvPicPr>
          <p:cNvPr id="34820" name="Picture 4"/>
          <p:cNvPicPr>
            <a:picLocks noChangeAspect="1" noChangeArrowheads="1"/>
          </p:cNvPicPr>
          <p:nvPr/>
        </p:nvPicPr>
        <p:blipFill>
          <a:blip r:embed="rId3" cstate="print"/>
          <a:srcRect/>
          <a:stretch>
            <a:fillRect/>
          </a:stretch>
        </p:blipFill>
        <p:spPr bwMode="auto">
          <a:xfrm>
            <a:off x="1625600" y="5622525"/>
            <a:ext cx="6845300" cy="1064026"/>
          </a:xfrm>
          <a:prstGeom prst="rect">
            <a:avLst/>
          </a:prstGeom>
          <a:noFill/>
          <a:ln w="9525">
            <a:noFill/>
            <a:miter lim="800000"/>
            <a:headEnd/>
            <a:tailEnd/>
          </a:ln>
        </p:spPr>
      </p:pic>
      <p:sp>
        <p:nvSpPr>
          <p:cNvPr id="8" name="Rectangle 7"/>
          <p:cNvSpPr/>
          <p:nvPr/>
        </p:nvSpPr>
        <p:spPr>
          <a:xfrm>
            <a:off x="1" y="602218"/>
            <a:ext cx="47632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Boosting IC Regulator Output Current</a:t>
            </a:r>
            <a:endParaRPr lang="en-US" b="1" dirty="0">
              <a:latin typeface="Times New Roman" pitchFamily="18" charset="0"/>
              <a:cs typeface="Times New Roman" pitchFamily="18" charset="0"/>
            </a:endParaRPr>
          </a:p>
        </p:txBody>
      </p:sp>
      <p:sp>
        <p:nvSpPr>
          <p:cNvPr id="9" name="TextBox 8"/>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428626" y="2825354"/>
            <a:ext cx="8286750" cy="1207294"/>
          </a:xfrm>
          <a:prstGeom prst="rect">
            <a:avLst/>
          </a:prstGeom>
          <a:noFill/>
          <a:ln w="9525">
            <a:noFill/>
            <a:miter lim="800000"/>
            <a:headEnd/>
            <a:tailEnd/>
          </a:ln>
        </p:spPr>
      </p:pic>
      <p:sp>
        <p:nvSpPr>
          <p:cNvPr id="5" name="Rectangle 4"/>
          <p:cNvSpPr/>
          <p:nvPr/>
        </p:nvSpPr>
        <p:spPr>
          <a:xfrm>
            <a:off x="1" y="602218"/>
            <a:ext cx="47632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Boosting IC Regulator Output Current</a:t>
            </a:r>
            <a:endParaRPr lang="en-US" b="1" dirty="0">
              <a:latin typeface="Times New Roman" pitchFamily="18" charset="0"/>
              <a:cs typeface="Times New Roman" pitchFamily="18" charset="0"/>
            </a:endParaRPr>
          </a:p>
        </p:txBody>
      </p:sp>
      <p:sp>
        <p:nvSpPr>
          <p:cNvPr id="6" name="TextBox 5"/>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450850" y="1978819"/>
            <a:ext cx="8242300" cy="3107531"/>
          </a:xfrm>
          <a:prstGeom prst="rect">
            <a:avLst/>
          </a:prstGeom>
          <a:noFill/>
          <a:ln w="9525">
            <a:solidFill>
              <a:srgbClr val="00B050"/>
            </a:solidFill>
            <a:miter lim="800000"/>
            <a:headEnd/>
            <a:tailEnd/>
          </a:ln>
        </p:spPr>
      </p:pic>
      <p:sp>
        <p:nvSpPr>
          <p:cNvPr id="5" name="Rectangle 4"/>
          <p:cNvSpPr/>
          <p:nvPr/>
        </p:nvSpPr>
        <p:spPr>
          <a:xfrm>
            <a:off x="1" y="602218"/>
            <a:ext cx="47632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Boosting IC Regulator Output Current</a:t>
            </a:r>
            <a:endParaRPr lang="en-US" b="1" dirty="0">
              <a:latin typeface="Times New Roman" pitchFamily="18" charset="0"/>
              <a:cs typeface="Times New Roman" pitchFamily="18" charset="0"/>
            </a:endParaRPr>
          </a:p>
        </p:txBody>
      </p:sp>
      <p:sp>
        <p:nvSpPr>
          <p:cNvPr id="6" name="TextBox 5"/>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516835" y="1081920"/>
            <a:ext cx="8296965" cy="3318631"/>
          </a:xfrm>
          <a:prstGeom prst="rect">
            <a:avLst/>
          </a:prstGeom>
          <a:noFill/>
          <a:ln w="9525">
            <a:solidFill>
              <a:srgbClr val="00B050"/>
            </a:solidFill>
            <a:miter lim="800000"/>
            <a:headEnd/>
            <a:tailEnd/>
          </a:ln>
        </p:spPr>
      </p:pic>
      <p:pic>
        <p:nvPicPr>
          <p:cNvPr id="37891" name="Picture 3"/>
          <p:cNvPicPr>
            <a:picLocks noChangeAspect="1" noChangeArrowheads="1"/>
          </p:cNvPicPr>
          <p:nvPr/>
        </p:nvPicPr>
        <p:blipFill>
          <a:blip r:embed="rId3" cstate="print"/>
          <a:srcRect/>
          <a:stretch>
            <a:fillRect/>
          </a:stretch>
        </p:blipFill>
        <p:spPr bwMode="auto">
          <a:xfrm>
            <a:off x="1384300" y="4443412"/>
            <a:ext cx="6375400" cy="2414588"/>
          </a:xfrm>
          <a:prstGeom prst="rect">
            <a:avLst/>
          </a:prstGeom>
          <a:noFill/>
          <a:ln w="9525">
            <a:solidFill>
              <a:srgbClr val="00B050"/>
            </a:solidFill>
            <a:miter lim="800000"/>
            <a:headEnd/>
            <a:tailEnd/>
          </a:ln>
        </p:spPr>
      </p:pic>
      <p:sp>
        <p:nvSpPr>
          <p:cNvPr id="6" name="Rectangle 5"/>
          <p:cNvSpPr/>
          <p:nvPr/>
        </p:nvSpPr>
        <p:spPr>
          <a:xfrm>
            <a:off x="1" y="602218"/>
            <a:ext cx="4763227"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Boosting IC Regulator Output Current</a:t>
            </a:r>
            <a:endParaRPr lang="en-US" b="1" dirty="0">
              <a:latin typeface="Times New Roman" pitchFamily="18" charset="0"/>
              <a:cs typeface="Times New Roman" pitchFamily="18" charset="0"/>
            </a:endParaRPr>
          </a:p>
        </p:txBody>
      </p:sp>
      <p:sp>
        <p:nvSpPr>
          <p:cNvPr id="7" name="TextBox 6"/>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5" name="Rectangle 4"/>
          <p:cNvSpPr/>
          <p:nvPr/>
        </p:nvSpPr>
        <p:spPr>
          <a:xfrm>
            <a:off x="0" y="838200"/>
            <a:ext cx="979755"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General</a:t>
            </a:r>
          </a:p>
        </p:txBody>
      </p:sp>
      <p:sp>
        <p:nvSpPr>
          <p:cNvPr id="6" name="Rectangle 5"/>
          <p:cNvSpPr/>
          <p:nvPr/>
        </p:nvSpPr>
        <p:spPr>
          <a:xfrm>
            <a:off x="152400" y="1350288"/>
            <a:ext cx="5943600" cy="501675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A Timer IC introduced by </a:t>
            </a:r>
            <a:r>
              <a:rPr lang="en-US" sz="2000" dirty="0" err="1" smtClean="0">
                <a:latin typeface="Times New Roman" pitchFamily="18" charset="0"/>
                <a:cs typeface="Times New Roman" pitchFamily="18" charset="0"/>
              </a:rPr>
              <a:t>Signetics</a:t>
            </a:r>
            <a:r>
              <a:rPr lang="en-US" sz="2000" dirty="0" smtClean="0">
                <a:latin typeface="Times New Roman" pitchFamily="18" charset="0"/>
                <a:cs typeface="Times New Roman" pitchFamily="18" charset="0"/>
              </a:rPr>
              <a:t> Corporation in 1970’s and gave the name </a:t>
            </a:r>
            <a:r>
              <a:rPr lang="en-US" sz="2000" b="1" dirty="0" smtClean="0">
                <a:latin typeface="Times New Roman" pitchFamily="18" charset="0"/>
                <a:cs typeface="Times New Roman" pitchFamily="18" charset="0"/>
              </a:rPr>
              <a:t>SE/NE 555 timer</a:t>
            </a:r>
            <a:r>
              <a:rPr lang="en-US" sz="2000" dirty="0" smtClean="0">
                <a:latin typeface="Times New Roman" pitchFamily="18" charset="0"/>
                <a:cs typeface="Times New Roman" pitchFamily="18" charset="0"/>
              </a:rPr>
              <a:t>.</a:t>
            </a:r>
          </a:p>
          <a:p>
            <a:pPr marL="342900" indent="-342900" algn="just">
              <a:buFont typeface="Wingdings" pitchFamily="2" charset="2"/>
              <a:buChar char="Ø"/>
            </a:pPr>
            <a:r>
              <a:rPr lang="en-US" sz="2000" dirty="0" smtClean="0">
                <a:latin typeface="Times New Roman" pitchFamily="18" charset="0"/>
                <a:cs typeface="Times New Roman" pitchFamily="18" charset="0"/>
              </a:rPr>
              <a:t>The 555IC is </a:t>
            </a:r>
            <a:r>
              <a:rPr lang="en-US" sz="2000" b="1" dirty="0" smtClean="0">
                <a:latin typeface="Times New Roman" pitchFamily="18" charset="0"/>
                <a:cs typeface="Times New Roman" pitchFamily="18" charset="0"/>
              </a:rPr>
              <a:t>reliable and is cheap </a:t>
            </a:r>
            <a:r>
              <a:rPr lang="en-US" sz="2000" dirty="0" smtClean="0">
                <a:latin typeface="Times New Roman" pitchFamily="18" charset="0"/>
                <a:cs typeface="Times New Roman" pitchFamily="18" charset="0"/>
              </a:rPr>
              <a:t>in cost.</a:t>
            </a:r>
          </a:p>
          <a:p>
            <a:pPr marL="342900" indent="-342900" algn="just">
              <a:buFont typeface="Wingdings" pitchFamily="2" charset="2"/>
              <a:buChar char="Ø"/>
            </a:pPr>
            <a:r>
              <a:rPr lang="en-US" sz="2000" dirty="0" smtClean="0">
                <a:latin typeface="Times New Roman" pitchFamily="18" charset="0"/>
                <a:cs typeface="Times New Roman" pitchFamily="18" charset="0"/>
              </a:rPr>
              <a:t>Its applications are </a:t>
            </a:r>
            <a:r>
              <a:rPr lang="en-US" sz="2000" b="1" dirty="0" smtClean="0">
                <a:latin typeface="Times New Roman" pitchFamily="18" charset="0"/>
                <a:cs typeface="Times New Roman" pitchFamily="18" charset="0"/>
              </a:rPr>
              <a:t>monostable multivibrator</a:t>
            </a:r>
            <a:r>
              <a:rPr lang="en-US" sz="2000" dirty="0" smtClean="0">
                <a:latin typeface="Times New Roman" pitchFamily="18" charset="0"/>
                <a:cs typeface="Times New Roman" pitchFamily="18" charset="0"/>
              </a:rPr>
              <a:t> and </a:t>
            </a:r>
            <a:r>
              <a:rPr lang="en-US" sz="2000" b="1" dirty="0" smtClean="0">
                <a:latin typeface="Times New Roman" pitchFamily="18" charset="0"/>
                <a:cs typeface="Times New Roman" pitchFamily="18" charset="0"/>
              </a:rPr>
              <a:t>astable multivibrator</a:t>
            </a:r>
            <a:r>
              <a:rPr lang="en-US" sz="2000" dirty="0" smtClean="0">
                <a:latin typeface="Times New Roman" pitchFamily="18" charset="0"/>
                <a:cs typeface="Times New Roman" pitchFamily="18" charset="0"/>
              </a:rPr>
              <a:t>.</a:t>
            </a:r>
          </a:p>
          <a:p>
            <a:pPr marL="342900" indent="-342900" algn="just">
              <a:buFont typeface="Wingdings" pitchFamily="2" charset="2"/>
              <a:buChar char="Ø"/>
            </a:pPr>
            <a:r>
              <a:rPr lang="en-US" sz="2000" dirty="0" smtClean="0">
                <a:latin typeface="Times New Roman" pitchFamily="18" charset="0"/>
                <a:cs typeface="Times New Roman" pitchFamily="18" charset="0"/>
              </a:rPr>
              <a:t>A 555 timer can also be used in </a:t>
            </a:r>
            <a:r>
              <a:rPr lang="en-US" sz="2000" b="1" dirty="0" smtClean="0">
                <a:latin typeface="Times New Roman" pitchFamily="18" charset="0"/>
                <a:cs typeface="Times New Roman" pitchFamily="18" charset="0"/>
              </a:rPr>
              <a:t>dc-dc converters, digital logic probes, waveform generators, analog frequency meters and tachometers, temperature measurement and control devices, voltage regulators </a:t>
            </a:r>
            <a:r>
              <a:rPr lang="en-US" sz="2000" dirty="0" smtClean="0">
                <a:latin typeface="Times New Roman" pitchFamily="18" charset="0"/>
                <a:cs typeface="Times New Roman" pitchFamily="18" charset="0"/>
              </a:rPr>
              <a:t>etc</a:t>
            </a:r>
          </a:p>
          <a:p>
            <a:pPr marL="342900" indent="-342900" algn="just">
              <a:buFont typeface="Wingdings" pitchFamily="2" charset="2"/>
              <a:buChar char="Ø"/>
            </a:pPr>
            <a:r>
              <a:rPr lang="en-US" sz="2000" dirty="0" smtClean="0">
                <a:latin typeface="Times New Roman" pitchFamily="18" charset="0"/>
                <a:cs typeface="Times New Roman" pitchFamily="18" charset="0"/>
              </a:rPr>
              <a:t>The timer IC is set up to work in either of the two modes – </a:t>
            </a:r>
            <a:r>
              <a:rPr lang="en-US" sz="2000" b="1" dirty="0" smtClean="0">
                <a:latin typeface="Times New Roman" pitchFamily="18" charset="0"/>
                <a:cs typeface="Times New Roman" pitchFamily="18" charset="0"/>
              </a:rPr>
              <a:t>one-shot </a:t>
            </a:r>
            <a:r>
              <a:rPr lang="en-US" sz="2000" dirty="0" smtClean="0">
                <a:latin typeface="Times New Roman" pitchFamily="18" charset="0"/>
                <a:cs typeface="Times New Roman" pitchFamily="18" charset="0"/>
              </a:rPr>
              <a:t>or </a:t>
            </a:r>
            <a:r>
              <a:rPr lang="en-US" sz="2000" b="1" dirty="0" smtClean="0">
                <a:latin typeface="Times New Roman" pitchFamily="18" charset="0"/>
                <a:cs typeface="Times New Roman" pitchFamily="18" charset="0"/>
              </a:rPr>
              <a:t>monostable </a:t>
            </a:r>
            <a:r>
              <a:rPr lang="en-US" sz="2000" dirty="0" smtClean="0">
                <a:latin typeface="Times New Roman" pitchFamily="18" charset="0"/>
                <a:cs typeface="Times New Roman" pitchFamily="18" charset="0"/>
              </a:rPr>
              <a:t>or as a </a:t>
            </a:r>
            <a:r>
              <a:rPr lang="en-US" sz="2000" b="1" dirty="0" smtClean="0">
                <a:latin typeface="Times New Roman" pitchFamily="18" charset="0"/>
                <a:cs typeface="Times New Roman" pitchFamily="18" charset="0"/>
              </a:rPr>
              <a:t>free-running </a:t>
            </a:r>
            <a:r>
              <a:rPr lang="en-US" sz="2000" dirty="0" smtClean="0">
                <a:latin typeface="Times New Roman" pitchFamily="18" charset="0"/>
                <a:cs typeface="Times New Roman" pitchFamily="18" charset="0"/>
              </a:rPr>
              <a:t>or </a:t>
            </a:r>
            <a:r>
              <a:rPr lang="en-US" sz="2000" b="1" dirty="0" smtClean="0">
                <a:latin typeface="Times New Roman" pitchFamily="18" charset="0"/>
                <a:cs typeface="Times New Roman" pitchFamily="18" charset="0"/>
              </a:rPr>
              <a:t>astable </a:t>
            </a:r>
            <a:r>
              <a:rPr lang="en-US" sz="2000" dirty="0" smtClean="0">
                <a:latin typeface="Times New Roman" pitchFamily="18" charset="0"/>
                <a:cs typeface="Times New Roman" pitchFamily="18" charset="0"/>
              </a:rPr>
              <a:t>multivibrator. </a:t>
            </a:r>
          </a:p>
          <a:p>
            <a:pPr marL="342900" indent="-342900" algn="just">
              <a:buFont typeface="Wingdings" pitchFamily="2" charset="2"/>
              <a:buChar char="Ø"/>
            </a:pPr>
            <a:r>
              <a:rPr lang="en-US" sz="2000" dirty="0" smtClean="0">
                <a:latin typeface="Times New Roman" pitchFamily="18" charset="0"/>
                <a:cs typeface="Times New Roman" pitchFamily="18" charset="0"/>
              </a:rPr>
              <a:t>The</a:t>
            </a:r>
            <a:r>
              <a:rPr lang="en-US" sz="2000" b="1" dirty="0" smtClean="0">
                <a:latin typeface="Times New Roman" pitchFamily="18" charset="0"/>
                <a:cs typeface="Times New Roman" pitchFamily="18" charset="0"/>
              </a:rPr>
              <a:t> SE 555</a:t>
            </a:r>
            <a:r>
              <a:rPr lang="en-US" sz="2000" dirty="0" smtClean="0">
                <a:latin typeface="Times New Roman" pitchFamily="18" charset="0"/>
                <a:cs typeface="Times New Roman" pitchFamily="18" charset="0"/>
              </a:rPr>
              <a:t> can be used for temperature ranges between – </a:t>
            </a:r>
            <a:r>
              <a:rPr lang="en-US" sz="2000" b="1" dirty="0" smtClean="0">
                <a:latin typeface="Times New Roman" pitchFamily="18" charset="0"/>
                <a:cs typeface="Times New Roman" pitchFamily="18" charset="0"/>
              </a:rPr>
              <a:t>55°C to 125°</a:t>
            </a:r>
            <a:r>
              <a:rPr lang="en-US" sz="2000" dirty="0" smtClean="0">
                <a:latin typeface="Times New Roman" pitchFamily="18" charset="0"/>
                <a:cs typeface="Times New Roman" pitchFamily="18" charset="0"/>
              </a:rPr>
              <a:t>. The </a:t>
            </a:r>
            <a:r>
              <a:rPr lang="en-US" sz="2000" b="1" dirty="0" smtClean="0">
                <a:latin typeface="Times New Roman" pitchFamily="18" charset="0"/>
                <a:cs typeface="Times New Roman" pitchFamily="18" charset="0"/>
              </a:rPr>
              <a:t>NE 555</a:t>
            </a:r>
            <a:r>
              <a:rPr lang="en-US" sz="2000" dirty="0" smtClean="0">
                <a:latin typeface="Times New Roman" pitchFamily="18" charset="0"/>
                <a:cs typeface="Times New Roman" pitchFamily="18" charset="0"/>
              </a:rPr>
              <a:t> can be used for a temperature range between </a:t>
            </a:r>
            <a:r>
              <a:rPr lang="en-US" sz="2000" b="1" dirty="0" smtClean="0">
                <a:latin typeface="Times New Roman" pitchFamily="18" charset="0"/>
                <a:cs typeface="Times New Roman" pitchFamily="18" charset="0"/>
              </a:rPr>
              <a:t>0° to 70°C</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pic>
        <p:nvPicPr>
          <p:cNvPr id="1026" name="Picture 2" descr="555 timer IC"/>
          <p:cNvPicPr>
            <a:picLocks noChangeAspect="1" noChangeArrowheads="1"/>
          </p:cNvPicPr>
          <p:nvPr/>
        </p:nvPicPr>
        <p:blipFill>
          <a:blip r:embed="rId2" cstate="print"/>
          <a:srcRect/>
          <a:stretch>
            <a:fillRect/>
          </a:stretch>
        </p:blipFill>
        <p:spPr bwMode="auto">
          <a:xfrm>
            <a:off x="6248400" y="1143000"/>
            <a:ext cx="2857500" cy="2143125"/>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381014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Adjustable Voltage Regulator</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38914" name="Picture 2"/>
          <p:cNvPicPr>
            <a:picLocks noChangeAspect="1" noChangeArrowheads="1"/>
          </p:cNvPicPr>
          <p:nvPr/>
        </p:nvPicPr>
        <p:blipFill>
          <a:blip r:embed="rId2" cstate="print"/>
          <a:srcRect/>
          <a:stretch>
            <a:fillRect/>
          </a:stretch>
        </p:blipFill>
        <p:spPr bwMode="auto">
          <a:xfrm>
            <a:off x="1701800" y="1810941"/>
            <a:ext cx="5740400" cy="3236119"/>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381014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Adjustable Voltage Regulator</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39938" name="Picture 2"/>
          <p:cNvPicPr>
            <a:picLocks noChangeAspect="1" noChangeArrowheads="1"/>
          </p:cNvPicPr>
          <p:nvPr/>
        </p:nvPicPr>
        <p:blipFill>
          <a:blip r:embed="rId2" cstate="print"/>
          <a:srcRect/>
          <a:stretch>
            <a:fillRect/>
          </a:stretch>
        </p:blipFill>
        <p:spPr bwMode="auto">
          <a:xfrm>
            <a:off x="422276" y="1182291"/>
            <a:ext cx="8299450" cy="4493419"/>
          </a:xfrm>
          <a:prstGeom prst="rect">
            <a:avLst/>
          </a:prstGeom>
          <a:ln>
            <a:solidFill>
              <a:srgbClr val="0070C0"/>
            </a:solidFill>
          </a:ln>
          <a:effectLst>
            <a:outerShdw blurRad="292100" dist="139700" dir="2700000" algn="tl" rotWithShape="0">
              <a:srgbClr val="333333">
                <a:alpha val="65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431800" y="3018235"/>
            <a:ext cx="8280400" cy="821531"/>
          </a:xfrm>
          <a:prstGeom prst="rect">
            <a:avLst/>
          </a:prstGeom>
          <a:noFill/>
          <a:ln w="9525">
            <a:noFill/>
            <a:miter lim="800000"/>
            <a:headEnd/>
            <a:tailEnd/>
          </a:ln>
        </p:spPr>
      </p:pic>
      <p:sp>
        <p:nvSpPr>
          <p:cNvPr id="5" name="Rectangle 4"/>
          <p:cNvSpPr/>
          <p:nvPr/>
        </p:nvSpPr>
        <p:spPr>
          <a:xfrm>
            <a:off x="0" y="602218"/>
            <a:ext cx="381014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Adjustable Voltage Regulator</a:t>
            </a:r>
            <a:endParaRPr lang="en-US" b="1" dirty="0">
              <a:latin typeface="Times New Roman" pitchFamily="18" charset="0"/>
              <a:cs typeface="Times New Roman" pitchFamily="18" charset="0"/>
            </a:endParaRPr>
          </a:p>
        </p:txBody>
      </p:sp>
      <p:sp>
        <p:nvSpPr>
          <p:cNvPr id="6" name="TextBox 5"/>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431800" y="1685925"/>
            <a:ext cx="8280400" cy="3486150"/>
          </a:xfrm>
          <a:prstGeom prst="rect">
            <a:avLst/>
          </a:prstGeom>
          <a:ln>
            <a:solidFill>
              <a:srgbClr val="0070C0"/>
            </a:solidFill>
          </a:ln>
          <a:effectLst>
            <a:outerShdw blurRad="292100" dist="139700" dir="2700000" algn="tl" rotWithShape="0">
              <a:srgbClr val="333333">
                <a:alpha val="65000"/>
              </a:srgbClr>
            </a:outerShdw>
          </a:effectLst>
        </p:spPr>
      </p:pic>
      <p:sp>
        <p:nvSpPr>
          <p:cNvPr id="5" name="Rectangle 4"/>
          <p:cNvSpPr/>
          <p:nvPr/>
        </p:nvSpPr>
        <p:spPr>
          <a:xfrm>
            <a:off x="0" y="602218"/>
            <a:ext cx="381014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Adjustable Voltage Regulator</a:t>
            </a:r>
            <a:endParaRPr lang="en-US" b="1" dirty="0">
              <a:latin typeface="Times New Roman" pitchFamily="18" charset="0"/>
              <a:cs typeface="Times New Roman" pitchFamily="18" charset="0"/>
            </a:endParaRPr>
          </a:p>
        </p:txBody>
      </p:sp>
      <p:sp>
        <p:nvSpPr>
          <p:cNvPr id="6" name="TextBox 5"/>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02218"/>
            <a:ext cx="2925224"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7805 as Dual Voltage Supply</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50800" y="1425178"/>
            <a:ext cx="7071013" cy="4861322"/>
          </a:xfrm>
          <a:prstGeom prst="rect">
            <a:avLst/>
          </a:prstGeom>
          <a:noFill/>
          <a:ln w="9525">
            <a:noFill/>
            <a:miter lim="800000"/>
            <a:headEnd/>
            <a:tailEnd/>
          </a:ln>
        </p:spPr>
      </p:pic>
      <p:sp>
        <p:nvSpPr>
          <p:cNvPr id="8" name="TextBox 7"/>
          <p:cNvSpPr txBox="1"/>
          <p:nvPr/>
        </p:nvSpPr>
        <p:spPr>
          <a:xfrm>
            <a:off x="6908800" y="800100"/>
            <a:ext cx="2235201" cy="4773614"/>
          </a:xfrm>
          <a:prstGeom prst="rect">
            <a:avLst/>
          </a:prstGeom>
        </p:spPr>
        <p:style>
          <a:lnRef idx="1">
            <a:schemeClr val="accent2"/>
          </a:lnRef>
          <a:fillRef idx="2">
            <a:schemeClr val="accent2"/>
          </a:fillRef>
          <a:effectRef idx="1">
            <a:schemeClr val="accent2"/>
          </a:effectRef>
          <a:fontRef idx="minor">
            <a:schemeClr val="dk1"/>
          </a:fontRef>
        </p:style>
        <p:txBody>
          <a:bodyPr wrap="square" lIns="64008" tIns="32004" rIns="64008" bIns="32004" rtlCol="0">
            <a:spAutoFit/>
          </a:bodyPr>
          <a:lstStyle/>
          <a:p>
            <a:pPr marL="360045" indent="-360045" algn="just">
              <a:buFont typeface="Wingdings" pitchFamily="2" charset="2"/>
              <a:buChar char="v"/>
            </a:pPr>
            <a:r>
              <a:rPr lang="en-US" b="1" dirty="0" smtClean="0">
                <a:solidFill>
                  <a:srgbClr val="FF0000"/>
                </a:solidFill>
                <a:latin typeface="Times New Roman" pitchFamily="18" charset="0"/>
                <a:cs typeface="Times New Roman" pitchFamily="18" charset="0"/>
              </a:rPr>
              <a:t>LM340 </a:t>
            </a:r>
            <a:r>
              <a:rPr lang="en-US" b="1" dirty="0" smtClean="0">
                <a:solidFill>
                  <a:srgbClr val="FF0000"/>
                </a:solidFill>
                <a:latin typeface="Times New Roman" pitchFamily="18" charset="0"/>
                <a:cs typeface="Times New Roman" pitchFamily="18" charset="0"/>
                <a:sym typeface="Wingdings" pitchFamily="2" charset="2"/>
              </a:rPr>
              <a:t> +15V;</a:t>
            </a:r>
            <a:r>
              <a:rPr lang="en-US" b="1" dirty="0" smtClean="0">
                <a:solidFill>
                  <a:srgbClr val="FF0000"/>
                </a:solidFill>
                <a:latin typeface="Times New Roman" pitchFamily="18" charset="0"/>
                <a:cs typeface="Times New Roman" pitchFamily="18" charset="0"/>
              </a:rPr>
              <a:t> LM320 </a:t>
            </a:r>
            <a:r>
              <a:rPr lang="en-US" b="1" dirty="0" smtClean="0">
                <a:solidFill>
                  <a:srgbClr val="FF0000"/>
                </a:solidFill>
                <a:latin typeface="Times New Roman" pitchFamily="18" charset="0"/>
                <a:cs typeface="Times New Roman" pitchFamily="18" charset="0"/>
                <a:sym typeface="Wingdings" pitchFamily="2" charset="2"/>
              </a:rPr>
              <a:t> -15V.</a:t>
            </a:r>
            <a:endParaRPr lang="en-US" b="1" dirty="0" smtClean="0">
              <a:solidFill>
                <a:srgbClr val="FF0000"/>
              </a:solidFill>
              <a:latin typeface="Times New Roman" pitchFamily="18" charset="0"/>
              <a:cs typeface="Times New Roman" pitchFamily="18" charset="0"/>
            </a:endParaRPr>
          </a:p>
          <a:p>
            <a:pPr marL="360045" indent="-360045" algn="just">
              <a:buFont typeface="Wingdings" pitchFamily="2" charset="2"/>
              <a:buChar char="v"/>
            </a:pPr>
            <a:r>
              <a:rPr lang="en-US" b="1" dirty="0" smtClean="0">
                <a:solidFill>
                  <a:srgbClr val="00B050"/>
                </a:solidFill>
                <a:latin typeface="Times New Roman" pitchFamily="18" charset="0"/>
                <a:cs typeface="Times New Roman" pitchFamily="18" charset="0"/>
              </a:rPr>
              <a:t>D</a:t>
            </a:r>
            <a:r>
              <a:rPr lang="en-US" b="1" baseline="-25000" dirty="0" smtClean="0">
                <a:solidFill>
                  <a:srgbClr val="00B050"/>
                </a:solidFill>
                <a:latin typeface="Times New Roman" pitchFamily="18" charset="0"/>
                <a:cs typeface="Times New Roman" pitchFamily="18" charset="0"/>
              </a:rPr>
              <a:t>1</a:t>
            </a:r>
            <a:r>
              <a:rPr lang="en-US" b="1" dirty="0" smtClean="0">
                <a:solidFill>
                  <a:srgbClr val="00B050"/>
                </a:solidFill>
                <a:latin typeface="Times New Roman" pitchFamily="18" charset="0"/>
                <a:cs typeface="Times New Roman" pitchFamily="18" charset="0"/>
              </a:rPr>
              <a:t> and D</a:t>
            </a:r>
            <a:r>
              <a:rPr lang="en-US" b="1" baseline="-25000" dirty="0" smtClean="0">
                <a:solidFill>
                  <a:srgbClr val="00B050"/>
                </a:solidFill>
                <a:latin typeface="Times New Roman" pitchFamily="18" charset="0"/>
                <a:cs typeface="Times New Roman" pitchFamily="18" charset="0"/>
              </a:rPr>
              <a:t>2</a:t>
            </a:r>
            <a:r>
              <a:rPr lang="en-US" b="1" dirty="0" smtClean="0">
                <a:solidFill>
                  <a:srgbClr val="00B050"/>
                </a:solidFill>
                <a:latin typeface="Times New Roman" pitchFamily="18" charset="0"/>
                <a:cs typeface="Times New Roman" pitchFamily="18" charset="0"/>
              </a:rPr>
              <a:t> to protect regulator against Short Circuit</a:t>
            </a:r>
          </a:p>
          <a:p>
            <a:pPr marL="360045" indent="-360045" algn="just">
              <a:buFont typeface="Wingdings" pitchFamily="2" charset="2"/>
              <a:buChar char="v"/>
            </a:pPr>
            <a:r>
              <a:rPr lang="en-US" b="1" dirty="0" smtClean="0">
                <a:solidFill>
                  <a:schemeClr val="accent5">
                    <a:lumMod val="75000"/>
                  </a:schemeClr>
                </a:solidFill>
                <a:latin typeface="Times New Roman" pitchFamily="18" charset="0"/>
                <a:cs typeface="Times New Roman" pitchFamily="18" charset="0"/>
              </a:rPr>
              <a:t>D</a:t>
            </a:r>
            <a:r>
              <a:rPr lang="en-US" b="1" baseline="-25000" dirty="0" smtClean="0">
                <a:solidFill>
                  <a:schemeClr val="accent5">
                    <a:lumMod val="75000"/>
                  </a:schemeClr>
                </a:solidFill>
                <a:latin typeface="Times New Roman" pitchFamily="18" charset="0"/>
                <a:cs typeface="Times New Roman" pitchFamily="18" charset="0"/>
              </a:rPr>
              <a:t>3</a:t>
            </a:r>
            <a:r>
              <a:rPr lang="en-US" b="1" dirty="0" smtClean="0">
                <a:solidFill>
                  <a:schemeClr val="accent5">
                    <a:lumMod val="75000"/>
                  </a:schemeClr>
                </a:solidFill>
                <a:latin typeface="Times New Roman" pitchFamily="18" charset="0"/>
                <a:cs typeface="Times New Roman" pitchFamily="18" charset="0"/>
              </a:rPr>
              <a:t> and D</a:t>
            </a:r>
            <a:r>
              <a:rPr lang="en-US" b="1" baseline="-25000" dirty="0" smtClean="0">
                <a:solidFill>
                  <a:schemeClr val="accent5">
                    <a:lumMod val="75000"/>
                  </a:schemeClr>
                </a:solidFill>
                <a:latin typeface="Times New Roman" pitchFamily="18" charset="0"/>
                <a:cs typeface="Times New Roman" pitchFamily="18" charset="0"/>
              </a:rPr>
              <a:t>4</a:t>
            </a:r>
            <a:r>
              <a:rPr lang="en-US" b="1" dirty="0" smtClean="0">
                <a:solidFill>
                  <a:schemeClr val="accent5">
                    <a:lumMod val="75000"/>
                  </a:schemeClr>
                </a:solidFill>
                <a:latin typeface="Times New Roman" pitchFamily="18" charset="0"/>
                <a:cs typeface="Times New Roman" pitchFamily="18" charset="0"/>
              </a:rPr>
              <a:t> to provide protection against turn on both the regulators at the same time.</a:t>
            </a:r>
          </a:p>
          <a:p>
            <a:pPr marL="360045" indent="-360045" algn="just">
              <a:buFont typeface="Wingdings" pitchFamily="2" charset="2"/>
              <a:buChar char="v"/>
            </a:pPr>
            <a:r>
              <a:rPr lang="en-US" dirty="0" smtClean="0">
                <a:latin typeface="Times New Roman" pitchFamily="18" charset="0"/>
                <a:cs typeface="Times New Roman" pitchFamily="18" charset="0"/>
              </a:rPr>
              <a:t>During operation D</a:t>
            </a:r>
            <a:r>
              <a:rPr lang="en-US" baseline="-25000"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and D</a:t>
            </a:r>
            <a:r>
              <a:rPr lang="en-US" baseline="-25000" dirty="0" smtClean="0">
                <a:latin typeface="Times New Roman" pitchFamily="18" charset="0"/>
                <a:cs typeface="Times New Roman" pitchFamily="18" charset="0"/>
              </a:rPr>
              <a:t>4</a:t>
            </a:r>
            <a:r>
              <a:rPr lang="en-US" dirty="0" smtClean="0">
                <a:latin typeface="Times New Roman" pitchFamily="18" charset="0"/>
                <a:cs typeface="Times New Roman" pitchFamily="18" charset="0"/>
              </a:rPr>
              <a:t> are in </a:t>
            </a:r>
            <a:r>
              <a:rPr lang="en-US" b="1" dirty="0" smtClean="0">
                <a:latin typeface="Times New Roman" pitchFamily="18" charset="0"/>
                <a:cs typeface="Times New Roman" pitchFamily="18" charset="0"/>
              </a:rPr>
              <a:t>reverse biased condition</a:t>
            </a:r>
            <a:endParaRPr lang="en-US" b="1" dirty="0">
              <a:latin typeface="Times New Roman" pitchFamily="18" charset="0"/>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402809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6" name="Rectangle 5"/>
          <p:cNvSpPr/>
          <p:nvPr/>
        </p:nvSpPr>
        <p:spPr>
          <a:xfrm>
            <a:off x="355600" y="1543050"/>
            <a:ext cx="4164666" cy="341632"/>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wrap="none" lIns="64008" tIns="32004" rIns="64008" bIns="32004">
            <a:spAutoFit/>
          </a:bodyPr>
          <a:lstStyle/>
          <a:p>
            <a:r>
              <a:rPr lang="en-US" b="1" dirty="0" smtClean="0">
                <a:latin typeface="Times New Roman" pitchFamily="18" charset="0"/>
                <a:cs typeface="Times New Roman" pitchFamily="18" charset="0"/>
              </a:rPr>
              <a:t>Disadvantages of fixed voltage regulator:</a:t>
            </a:r>
            <a:endParaRPr lang="en-US" b="1" dirty="0">
              <a:latin typeface="Times New Roman" pitchFamily="18" charset="0"/>
              <a:cs typeface="Times New Roman" pitchFamily="18" charset="0"/>
            </a:endParaRPr>
          </a:p>
        </p:txBody>
      </p:sp>
      <p:sp>
        <p:nvSpPr>
          <p:cNvPr id="3073" name="Rectangle 1"/>
          <p:cNvSpPr>
            <a:spLocks noChangeArrowheads="1"/>
          </p:cNvSpPr>
          <p:nvPr/>
        </p:nvSpPr>
        <p:spPr bwMode="auto">
          <a:xfrm>
            <a:off x="558800" y="2023968"/>
            <a:ext cx="4724400" cy="849463"/>
          </a:xfrm>
          <a:prstGeom prst="rect">
            <a:avLst/>
          </a:prstGeom>
          <a:solidFill>
            <a:schemeClr val="accent6">
              <a:lumMod val="20000"/>
              <a:lumOff val="80000"/>
            </a:schemeClr>
          </a:solidFill>
          <a:ln>
            <a:headEnd/>
            <a:tailEnd/>
          </a:ln>
        </p:spPr>
        <p:style>
          <a:lnRef idx="1">
            <a:schemeClr val="accent3"/>
          </a:lnRef>
          <a:fillRef idx="2">
            <a:schemeClr val="accent3"/>
          </a:fillRef>
          <a:effectRef idx="1">
            <a:schemeClr val="accent3"/>
          </a:effectRef>
          <a:fontRef idx="minor">
            <a:schemeClr val="dk1"/>
          </a:fontRef>
        </p:style>
        <p:txBody>
          <a:bodyPr vert="horz" wrap="square" lIns="64008" tIns="32004" rIns="64008" bIns="32004" numCol="1" anchor="ctr" anchorCtr="0" compatLnSpc="1">
            <a:prstTxWarp prst="textNoShape">
              <a:avLst/>
            </a:prstTxWarp>
            <a:spAutoFit/>
          </a:bodyPr>
          <a:lstStyle/>
          <a:p>
            <a:pPr marL="640080" lvl="1" indent="-320040" algn="just" defTabSz="640080" fontAlgn="base">
              <a:spcBef>
                <a:spcPct val="0"/>
              </a:spcBef>
              <a:spcAft>
                <a:spcPct val="0"/>
              </a:spcAft>
              <a:buFont typeface="+mj-lt"/>
              <a:buAutoNum type="arabicPeriod"/>
              <a:tabLst>
                <a:tab pos="200025" algn="l"/>
              </a:tabLst>
            </a:pPr>
            <a:r>
              <a:rPr lang="en-US" sz="1700" dirty="0">
                <a:solidFill>
                  <a:schemeClr val="tx1"/>
                </a:solidFill>
                <a:latin typeface="Times New Roman" pitchFamily="18" charset="0"/>
                <a:ea typeface="Times New Roman" pitchFamily="18" charset="0"/>
                <a:cs typeface="Times New Roman" pitchFamily="18" charset="0"/>
              </a:rPr>
              <a:t>Do not have the shot circuit</a:t>
            </a:r>
            <a:endParaRPr lang="en-US" sz="1700" dirty="0">
              <a:solidFill>
                <a:schemeClr val="tx1"/>
              </a:solidFill>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Lst>
            </a:pPr>
            <a:r>
              <a:rPr lang="en-US" sz="1700" dirty="0">
                <a:solidFill>
                  <a:schemeClr val="tx1"/>
                </a:solidFill>
                <a:latin typeface="Times New Roman" pitchFamily="18" charset="0"/>
                <a:ea typeface="Times New Roman" pitchFamily="18" charset="0"/>
                <a:cs typeface="Times New Roman" pitchFamily="18" charset="0"/>
              </a:rPr>
              <a:t>Output voltage is not adjustable</a:t>
            </a:r>
            <a:endParaRPr lang="en-US" sz="1700" dirty="0">
              <a:solidFill>
                <a:schemeClr val="tx1"/>
              </a:solidFill>
              <a:latin typeface="Times New Roman" pitchFamily="18" charset="0"/>
              <a:cs typeface="Times New Roman" pitchFamily="18" charset="0"/>
            </a:endParaRPr>
          </a:p>
          <a:p>
            <a:pPr algn="just" defTabSz="640080" eaLnBrk="0" fontAlgn="base" hangingPunct="0">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These limitations can be overcomes in IC723.</a:t>
            </a:r>
            <a:endParaRPr lang="en-US" sz="1700" dirty="0">
              <a:solidFill>
                <a:schemeClr val="tx1"/>
              </a:solidFill>
              <a:latin typeface="Times New Roman" pitchFamily="18" charset="0"/>
              <a:cs typeface="Times New Roman" pitchFamily="18" charset="0"/>
            </a:endParaRPr>
          </a:p>
        </p:txBody>
      </p:sp>
      <p:sp>
        <p:nvSpPr>
          <p:cNvPr id="8" name="Rectangle 7"/>
          <p:cNvSpPr/>
          <p:nvPr/>
        </p:nvSpPr>
        <p:spPr>
          <a:xfrm>
            <a:off x="353283" y="3028951"/>
            <a:ext cx="1971758" cy="341632"/>
          </a:xfrm>
          <a:prstGeom prst="rect">
            <a:avLst/>
          </a:prstGeom>
          <a:ln>
            <a:solidFill>
              <a:srgbClr val="0070C0"/>
            </a:solidFill>
          </a:ln>
        </p:spPr>
        <p:style>
          <a:lnRef idx="2">
            <a:schemeClr val="accent5"/>
          </a:lnRef>
          <a:fillRef idx="1">
            <a:schemeClr val="lt1"/>
          </a:fillRef>
          <a:effectRef idx="0">
            <a:schemeClr val="accent5"/>
          </a:effectRef>
          <a:fontRef idx="minor">
            <a:schemeClr val="dk1"/>
          </a:fontRef>
        </p:style>
        <p:txBody>
          <a:bodyPr wrap="none" lIns="64008" tIns="32004" rIns="64008" bIns="32004">
            <a:spAutoFit/>
          </a:bodyPr>
          <a:lstStyle/>
          <a:p>
            <a:r>
              <a:rPr lang="en-US" b="1" dirty="0" smtClean="0">
                <a:latin typeface="Times New Roman" pitchFamily="18" charset="0"/>
                <a:cs typeface="Times New Roman" pitchFamily="18" charset="0"/>
              </a:rPr>
              <a:t>Features of IC723:</a:t>
            </a:r>
            <a:endParaRPr lang="en-US" b="1" dirty="0">
              <a:latin typeface="Times New Roman" pitchFamily="18" charset="0"/>
              <a:cs typeface="Times New Roman" pitchFamily="18" charset="0"/>
            </a:endParaRPr>
          </a:p>
        </p:txBody>
      </p:sp>
      <p:sp>
        <p:nvSpPr>
          <p:cNvPr id="3074" name="Rectangle 2"/>
          <p:cNvSpPr>
            <a:spLocks noChangeArrowheads="1"/>
          </p:cNvSpPr>
          <p:nvPr/>
        </p:nvSpPr>
        <p:spPr bwMode="auto">
          <a:xfrm>
            <a:off x="609600" y="3624367"/>
            <a:ext cx="6858000" cy="2419124"/>
          </a:xfrm>
          <a:prstGeom prst="rect">
            <a:avLst/>
          </a:prstGeom>
          <a:solidFill>
            <a:schemeClr val="accent3">
              <a:lumMod val="40000"/>
              <a:lumOff val="60000"/>
            </a:schemeClr>
          </a:solidFill>
          <a:ln w="9525">
            <a:solidFill>
              <a:srgbClr val="00B050"/>
            </a:solidFill>
            <a:miter lim="800000"/>
            <a:headEnd/>
            <a:tailEnd/>
          </a:ln>
          <a:effectLst/>
        </p:spPr>
        <p:txBody>
          <a:bodyPr vert="horz" wrap="square" lIns="64008" tIns="32004" rIns="64008" bIns="32004" numCol="1" anchor="ctr" anchorCtr="0" compatLnSpc="1">
            <a:prstTxWarp prst="textNoShape">
              <a:avLst/>
            </a:prstTxWarp>
            <a:spAutoFit/>
          </a:bodyPr>
          <a:lstStyle/>
          <a:p>
            <a:pPr marL="640080" lvl="1" indent="-320040" algn="just" defTabSz="640080" fontAlgn="base">
              <a:spcBef>
                <a:spcPct val="0"/>
              </a:spcBef>
              <a:spcAft>
                <a:spcPct val="0"/>
              </a:spcAft>
              <a:buFont typeface="+mj-lt"/>
              <a:buAutoNum type="arabicPeriod"/>
              <a:tabLst>
                <a:tab pos="200025" algn="l"/>
                <a:tab pos="488950" algn="l"/>
              </a:tabLst>
            </a:pPr>
            <a:r>
              <a:rPr lang="en-US" sz="1700" dirty="0">
                <a:latin typeface="Times New Roman" pitchFamily="18" charset="0"/>
                <a:ea typeface="Times New Roman" pitchFamily="18" charset="0"/>
                <a:cs typeface="Times New Roman" pitchFamily="18" charset="0"/>
              </a:rPr>
              <a:t>Unregulated dc supply voltage at the input between 9.5V &amp; 40V</a:t>
            </a:r>
            <a:endParaRPr lang="en-US" sz="1700" dirty="0">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488950" algn="l"/>
              </a:tabLst>
            </a:pPr>
            <a:r>
              <a:rPr lang="en-US" sz="1700" dirty="0">
                <a:latin typeface="Times New Roman" pitchFamily="18" charset="0"/>
                <a:ea typeface="Times New Roman" pitchFamily="18" charset="0"/>
                <a:cs typeface="Times New Roman" pitchFamily="18" charset="0"/>
              </a:rPr>
              <a:t>Adjustable regulated output voltage between 2 to 3V.</a:t>
            </a:r>
            <a:endParaRPr lang="en-US" sz="1700" dirty="0">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488950" algn="l"/>
              </a:tabLst>
            </a:pPr>
            <a:r>
              <a:rPr lang="en-US" sz="1700" dirty="0">
                <a:latin typeface="Times New Roman" pitchFamily="18" charset="0"/>
                <a:ea typeface="Times New Roman" pitchFamily="18" charset="0"/>
                <a:cs typeface="Times New Roman" pitchFamily="18" charset="0"/>
              </a:rPr>
              <a:t>Maximum load current of 150 </a:t>
            </a:r>
            <a:r>
              <a:rPr lang="en-US" sz="1700" dirty="0" err="1">
                <a:latin typeface="Times New Roman" pitchFamily="18" charset="0"/>
                <a:ea typeface="Times New Roman" pitchFamily="18" charset="0"/>
                <a:cs typeface="Times New Roman" pitchFamily="18" charset="0"/>
              </a:rPr>
              <a:t>mA</a:t>
            </a:r>
            <a:r>
              <a:rPr lang="en-US" sz="1700" dirty="0">
                <a:latin typeface="Times New Roman" pitchFamily="18" charset="0"/>
                <a:ea typeface="Times New Roman" pitchFamily="18" charset="0"/>
                <a:cs typeface="Times New Roman" pitchFamily="18" charset="0"/>
              </a:rPr>
              <a:t> (</a:t>
            </a:r>
            <a:r>
              <a:rPr lang="en-US" sz="1700" dirty="0" err="1">
                <a:latin typeface="Times New Roman" pitchFamily="18" charset="0"/>
                <a:ea typeface="Times New Roman" pitchFamily="18" charset="0"/>
                <a:cs typeface="Times New Roman" pitchFamily="18" charset="0"/>
              </a:rPr>
              <a:t>ILmax</a:t>
            </a:r>
            <a:r>
              <a:rPr lang="en-US" sz="1700" dirty="0">
                <a:latin typeface="Times New Roman" pitchFamily="18" charset="0"/>
                <a:ea typeface="Times New Roman" pitchFamily="18" charset="0"/>
                <a:cs typeface="Times New Roman" pitchFamily="18" charset="0"/>
              </a:rPr>
              <a:t> = 150mA).</a:t>
            </a:r>
            <a:endParaRPr lang="en-US" sz="1700" dirty="0">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488950" algn="l"/>
              </a:tabLst>
            </a:pPr>
            <a:r>
              <a:rPr lang="en-US" sz="1700" dirty="0">
                <a:latin typeface="Times New Roman" pitchFamily="18" charset="0"/>
                <a:ea typeface="Times New Roman" pitchFamily="18" charset="0"/>
                <a:cs typeface="Times New Roman" pitchFamily="18" charset="0"/>
              </a:rPr>
              <a:t>With the additional transistor used, </a:t>
            </a:r>
            <a:r>
              <a:rPr lang="en-US" sz="1700" dirty="0" err="1">
                <a:latin typeface="Times New Roman" pitchFamily="18" charset="0"/>
                <a:ea typeface="Times New Roman" pitchFamily="18" charset="0"/>
                <a:cs typeface="Times New Roman" pitchFamily="18" charset="0"/>
              </a:rPr>
              <a:t>ILmax</a:t>
            </a:r>
            <a:r>
              <a:rPr lang="en-US" sz="1700" dirty="0">
                <a:latin typeface="Times New Roman" pitchFamily="18" charset="0"/>
                <a:ea typeface="Times New Roman" pitchFamily="18" charset="0"/>
                <a:cs typeface="Times New Roman" pitchFamily="18" charset="0"/>
              </a:rPr>
              <a:t> </a:t>
            </a:r>
            <a:r>
              <a:rPr lang="en-US" sz="1700" dirty="0" err="1">
                <a:latin typeface="Times New Roman" pitchFamily="18" charset="0"/>
                <a:ea typeface="Times New Roman" pitchFamily="18" charset="0"/>
                <a:cs typeface="Times New Roman" pitchFamily="18" charset="0"/>
              </a:rPr>
              <a:t>upto</a:t>
            </a:r>
            <a:r>
              <a:rPr lang="en-US" sz="1700" dirty="0">
                <a:latin typeface="Times New Roman" pitchFamily="18" charset="0"/>
                <a:ea typeface="Times New Roman" pitchFamily="18" charset="0"/>
                <a:cs typeface="Times New Roman" pitchFamily="18" charset="0"/>
              </a:rPr>
              <a:t> 10A is obtainable.</a:t>
            </a:r>
            <a:endParaRPr lang="en-US" sz="1700" dirty="0">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488950" algn="l"/>
              </a:tabLst>
            </a:pPr>
            <a:r>
              <a:rPr lang="en-US" sz="1700" dirty="0">
                <a:latin typeface="Times New Roman" pitchFamily="18" charset="0"/>
                <a:ea typeface="Times New Roman" pitchFamily="18" charset="0"/>
                <a:cs typeface="Times New Roman" pitchFamily="18" charset="0"/>
              </a:rPr>
              <a:t>Positive or Negative supply operation</a:t>
            </a:r>
            <a:endParaRPr lang="en-US" sz="1700" dirty="0">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488950" algn="l"/>
              </a:tabLst>
            </a:pPr>
            <a:r>
              <a:rPr lang="en-US" sz="1700" dirty="0">
                <a:latin typeface="Times New Roman" pitchFamily="18" charset="0"/>
                <a:ea typeface="Times New Roman" pitchFamily="18" charset="0"/>
                <a:cs typeface="Times New Roman" pitchFamily="18" charset="0"/>
              </a:rPr>
              <a:t>Internal Power dissipation of 800mW.</a:t>
            </a:r>
            <a:endParaRPr lang="en-US" sz="1700" dirty="0">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488950" algn="l"/>
              </a:tabLst>
            </a:pPr>
            <a:r>
              <a:rPr lang="en-US" sz="1700" dirty="0">
                <a:latin typeface="Times New Roman" pitchFamily="18" charset="0"/>
                <a:ea typeface="Times New Roman" pitchFamily="18" charset="0"/>
                <a:cs typeface="Times New Roman" pitchFamily="18" charset="0"/>
              </a:rPr>
              <a:t>Built in short circuit protection.</a:t>
            </a:r>
            <a:endParaRPr lang="en-US" sz="1700" dirty="0">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488950" algn="l"/>
              </a:tabLst>
            </a:pPr>
            <a:r>
              <a:rPr lang="en-US" sz="1700" dirty="0">
                <a:latin typeface="Times New Roman" pitchFamily="18" charset="0"/>
                <a:ea typeface="Times New Roman" pitchFamily="18" charset="0"/>
                <a:cs typeface="Times New Roman" pitchFamily="18" charset="0"/>
              </a:rPr>
              <a:t>Very low temperature drift.</a:t>
            </a:r>
            <a:endParaRPr lang="en-US" sz="1700" dirty="0">
              <a:latin typeface="Times New Roman" pitchFamily="18" charset="0"/>
              <a:cs typeface="Times New Roman" pitchFamily="18" charset="0"/>
            </a:endParaRPr>
          </a:p>
          <a:p>
            <a:pPr marL="640080" lvl="1" indent="-320040" algn="just" defTabSz="640080" eaLnBrk="0" fontAlgn="base" hangingPunct="0">
              <a:spcBef>
                <a:spcPct val="0"/>
              </a:spcBef>
              <a:spcAft>
                <a:spcPct val="0"/>
              </a:spcAft>
              <a:buFont typeface="+mj-lt"/>
              <a:buAutoNum type="arabicPeriod"/>
              <a:tabLst>
                <a:tab pos="200025" algn="l"/>
                <a:tab pos="488950" algn="l"/>
              </a:tabLst>
            </a:pPr>
            <a:r>
              <a:rPr lang="en-US" sz="1700" dirty="0">
                <a:latin typeface="Times New Roman" pitchFamily="18" charset="0"/>
                <a:ea typeface="Times New Roman" pitchFamily="18" charset="0"/>
                <a:cs typeface="Times New Roman" pitchFamily="18" charset="0"/>
              </a:rPr>
              <a:t>High ripple rejection.</a:t>
            </a:r>
            <a:endParaRPr lang="en-US" sz="1700" dirty="0">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402809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2049" name="Picture 1"/>
          <p:cNvPicPr>
            <a:picLocks noChangeAspect="1" noChangeArrowheads="1"/>
          </p:cNvPicPr>
          <p:nvPr/>
        </p:nvPicPr>
        <p:blipFill>
          <a:blip r:embed="rId2" cstate="print"/>
          <a:srcRect/>
          <a:stretch>
            <a:fillRect/>
          </a:stretch>
        </p:blipFill>
        <p:spPr bwMode="auto">
          <a:xfrm>
            <a:off x="0" y="1257300"/>
            <a:ext cx="3849831" cy="3257550"/>
          </a:xfrm>
          <a:prstGeom prst="rect">
            <a:avLst/>
          </a:prstGeom>
          <a:ln>
            <a:solidFill>
              <a:srgbClr val="00B050"/>
            </a:solidFill>
          </a:ln>
          <a:effectLst>
            <a:outerShdw blurRad="292100" dist="139700" dir="2700000" algn="tl" rotWithShape="0">
              <a:srgbClr val="333333">
                <a:alpha val="65000"/>
              </a:srgbClr>
            </a:outerShdw>
          </a:effectLst>
        </p:spPr>
      </p:pic>
      <p:pic>
        <p:nvPicPr>
          <p:cNvPr id="2050" name="Picture 2"/>
          <p:cNvPicPr>
            <a:picLocks noChangeAspect="1" noChangeArrowheads="1"/>
          </p:cNvPicPr>
          <p:nvPr/>
        </p:nvPicPr>
        <p:blipFill>
          <a:blip r:embed="rId3" cstate="print"/>
          <a:srcRect l="6489" r="6490" b="10912"/>
          <a:stretch>
            <a:fillRect/>
          </a:stretch>
        </p:blipFill>
        <p:spPr bwMode="auto">
          <a:xfrm>
            <a:off x="3903613" y="1235869"/>
            <a:ext cx="5189587" cy="4536281"/>
          </a:xfrm>
          <a:prstGeom prst="rect">
            <a:avLst/>
          </a:prstGeom>
          <a:ln>
            <a:solidFill>
              <a:srgbClr val="00B050"/>
            </a:solidFill>
          </a:ln>
          <a:effectLst>
            <a:outerShdw blurRad="292100" dist="139700" dir="2700000" algn="tl" rotWithShape="0">
              <a:srgbClr val="333333">
                <a:alpha val="65000"/>
              </a:srgbClr>
            </a:outerShdw>
          </a:effectLst>
        </p:spPr>
      </p:pic>
      <p:pic>
        <p:nvPicPr>
          <p:cNvPr id="2052" name="Picture 4" descr="LM723"/>
          <p:cNvPicPr>
            <a:picLocks noChangeAspect="1" noChangeArrowheads="1"/>
          </p:cNvPicPr>
          <p:nvPr/>
        </p:nvPicPr>
        <p:blipFill>
          <a:blip r:embed="rId4" cstate="print"/>
          <a:srcRect/>
          <a:stretch>
            <a:fillRect/>
          </a:stretch>
        </p:blipFill>
        <p:spPr bwMode="auto">
          <a:xfrm>
            <a:off x="965201" y="4686300"/>
            <a:ext cx="2883003" cy="1905093"/>
          </a:xfrm>
          <a:prstGeom prst="rect">
            <a:avLst/>
          </a:prstGeom>
          <a:ln>
            <a:solidFill>
              <a:schemeClr val="accent6">
                <a:lumMod val="75000"/>
              </a:schemeClr>
            </a:solidFill>
          </a:ln>
          <a:effectLst>
            <a:outerShdw blurRad="292100" dist="139700" dir="2700000" algn="tl" rotWithShape="0">
              <a:srgbClr val="333333">
                <a:alpha val="65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402809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48129" name="Rectangle 1"/>
          <p:cNvSpPr>
            <a:spLocks noChangeArrowheads="1"/>
          </p:cNvSpPr>
          <p:nvPr/>
        </p:nvSpPr>
        <p:spPr bwMode="auto">
          <a:xfrm>
            <a:off x="0" y="1321942"/>
            <a:ext cx="6299200" cy="326243"/>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1700" dirty="0">
                <a:solidFill>
                  <a:schemeClr val="tx1"/>
                </a:solidFill>
                <a:latin typeface="Times New Roman" pitchFamily="18" charset="0"/>
                <a:ea typeface="Times New Roman" pitchFamily="18" charset="0"/>
                <a:cs typeface="Times New Roman" pitchFamily="18" charset="0"/>
              </a:rPr>
              <a:t>The simplified functional block diagram can be divided in to 4 blocks.</a:t>
            </a:r>
            <a:endParaRPr lang="en-US" sz="1700" dirty="0">
              <a:solidFill>
                <a:schemeClr val="tx1"/>
              </a:solidFill>
              <a:latin typeface="Times New Roman" pitchFamily="18" charset="0"/>
              <a:cs typeface="Times New Roman" pitchFamily="18" charset="0"/>
            </a:endParaRPr>
          </a:p>
        </p:txBody>
      </p:sp>
      <p:sp>
        <p:nvSpPr>
          <p:cNvPr id="48130" name="Rectangle 2"/>
          <p:cNvSpPr>
            <a:spLocks noChangeArrowheads="1"/>
          </p:cNvSpPr>
          <p:nvPr/>
        </p:nvSpPr>
        <p:spPr bwMode="auto">
          <a:xfrm>
            <a:off x="965200" y="1861886"/>
            <a:ext cx="4927600" cy="111107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64008" tIns="32004" rIns="64008" bIns="32004" numCol="1" anchor="ctr" anchorCtr="0" compatLnSpc="1">
            <a:prstTxWarp prst="textNoShape">
              <a:avLst/>
            </a:prstTxWarp>
            <a:spAutoFit/>
          </a:bodyPr>
          <a:lstStyle/>
          <a:p>
            <a:pPr marL="640080" lvl="1" indent="-320040" algn="just" defTabSz="640080" fontAlgn="base">
              <a:spcBef>
                <a:spcPct val="0"/>
              </a:spcBef>
              <a:spcAft>
                <a:spcPct val="0"/>
              </a:spcAft>
              <a:buFont typeface="+mj-lt"/>
              <a:buAutoNum type="arabicPeriod"/>
              <a:tabLst>
                <a:tab pos="200025" algn="l"/>
                <a:tab pos="320040" algn="l"/>
              </a:tabLst>
            </a:pPr>
            <a:r>
              <a:rPr lang="en-US" sz="1700" dirty="0">
                <a:solidFill>
                  <a:schemeClr val="tx1"/>
                </a:solidFill>
                <a:latin typeface="Times New Roman" pitchFamily="18" charset="0"/>
                <a:ea typeface="Times New Roman" pitchFamily="18" charset="0"/>
                <a:cs typeface="Times New Roman" pitchFamily="18" charset="0"/>
              </a:rPr>
              <a:t>Reference generating block</a:t>
            </a:r>
            <a:endParaRPr lang="en-US" sz="1700" dirty="0">
              <a:latin typeface="Times New Roman" pitchFamily="18" charset="0"/>
              <a:cs typeface="Times New Roman" pitchFamily="18" charset="0"/>
            </a:endParaRPr>
          </a:p>
          <a:p>
            <a:pPr marL="640080" lvl="1" indent="-320040" algn="just" defTabSz="640080" fontAlgn="base">
              <a:spcBef>
                <a:spcPct val="0"/>
              </a:spcBef>
              <a:spcAft>
                <a:spcPct val="0"/>
              </a:spcAft>
              <a:buFont typeface="+mj-lt"/>
              <a:buAutoNum type="arabicPeriod"/>
              <a:tabLst>
                <a:tab pos="200025" algn="l"/>
                <a:tab pos="320040" algn="l"/>
              </a:tabLst>
            </a:pPr>
            <a:r>
              <a:rPr lang="en-US" sz="1700" dirty="0">
                <a:solidFill>
                  <a:schemeClr val="tx1"/>
                </a:solidFill>
                <a:latin typeface="Times New Roman" pitchFamily="18" charset="0"/>
                <a:ea typeface="Times New Roman" pitchFamily="18" charset="0"/>
                <a:cs typeface="Times New Roman" pitchFamily="18" charset="0"/>
              </a:rPr>
              <a:t>Error Amplifier</a:t>
            </a:r>
          </a:p>
          <a:p>
            <a:pPr marL="640080" lvl="1" indent="-320040" algn="just" defTabSz="640080" fontAlgn="base">
              <a:spcBef>
                <a:spcPct val="0"/>
              </a:spcBef>
              <a:spcAft>
                <a:spcPct val="0"/>
              </a:spcAft>
              <a:buFont typeface="+mj-lt"/>
              <a:buAutoNum type="arabicPeriod"/>
              <a:tabLst>
                <a:tab pos="200025" algn="l"/>
                <a:tab pos="320040" algn="l"/>
              </a:tabLst>
            </a:pPr>
            <a:r>
              <a:rPr lang="en-US" sz="1700" dirty="0">
                <a:solidFill>
                  <a:schemeClr val="tx1"/>
                </a:solidFill>
                <a:latin typeface="Times New Roman" pitchFamily="18" charset="0"/>
                <a:ea typeface="Times New Roman" pitchFamily="18" charset="0"/>
                <a:cs typeface="Times New Roman" pitchFamily="18" charset="0"/>
              </a:rPr>
              <a:t> Series Pass transistor</a:t>
            </a:r>
          </a:p>
          <a:p>
            <a:pPr marL="640080" lvl="1" indent="-320040" algn="just" defTabSz="640080" fontAlgn="base">
              <a:spcBef>
                <a:spcPct val="0"/>
              </a:spcBef>
              <a:spcAft>
                <a:spcPct val="0"/>
              </a:spcAft>
              <a:buFont typeface="+mj-lt"/>
              <a:buAutoNum type="arabicPeriod"/>
              <a:tabLst>
                <a:tab pos="200025" algn="l"/>
                <a:tab pos="320040" algn="l"/>
              </a:tabLst>
            </a:pPr>
            <a:r>
              <a:rPr lang="en-US" sz="1700" dirty="0">
                <a:solidFill>
                  <a:schemeClr val="tx1"/>
                </a:solidFill>
                <a:latin typeface="Times New Roman" pitchFamily="18" charset="0"/>
                <a:ea typeface="Times New Roman" pitchFamily="18" charset="0"/>
                <a:cs typeface="Times New Roman" pitchFamily="18" charset="0"/>
              </a:rPr>
              <a:t>Circuitry to limit the current</a:t>
            </a:r>
            <a:endParaRPr lang="en-US" sz="1700" dirty="0">
              <a:solidFill>
                <a:schemeClr val="tx1"/>
              </a:solidFill>
              <a:latin typeface="Times New Roman" pitchFamily="18" charset="0"/>
              <a:cs typeface="Times New Roman" pitchFamily="18" charset="0"/>
            </a:endParaRPr>
          </a:p>
        </p:txBody>
      </p:sp>
      <p:pic>
        <p:nvPicPr>
          <p:cNvPr id="48131" name="Picture 3"/>
          <p:cNvPicPr>
            <a:picLocks noChangeAspect="1" noChangeArrowheads="1"/>
          </p:cNvPicPr>
          <p:nvPr/>
        </p:nvPicPr>
        <p:blipFill>
          <a:blip r:embed="rId2" cstate="print"/>
          <a:srcRect/>
          <a:stretch>
            <a:fillRect/>
          </a:stretch>
        </p:blipFill>
        <p:spPr bwMode="auto">
          <a:xfrm>
            <a:off x="694872" y="3286125"/>
            <a:ext cx="7483929" cy="357187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402809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
        <p:nvSpPr>
          <p:cNvPr id="7" name="TextBox 6"/>
          <p:cNvSpPr txBox="1"/>
          <p:nvPr/>
        </p:nvSpPr>
        <p:spPr>
          <a:xfrm>
            <a:off x="254000" y="1428750"/>
            <a:ext cx="3975063" cy="372410"/>
          </a:xfrm>
          <a:prstGeom prst="rect">
            <a:avLst/>
          </a:prstGeom>
        </p:spPr>
        <p:style>
          <a:lnRef idx="1">
            <a:schemeClr val="accent1"/>
          </a:lnRef>
          <a:fillRef idx="2">
            <a:schemeClr val="accent1"/>
          </a:fillRef>
          <a:effectRef idx="1">
            <a:schemeClr val="accent1"/>
          </a:effectRef>
          <a:fontRef idx="minor">
            <a:schemeClr val="dk1"/>
          </a:fontRef>
        </p:style>
        <p:txBody>
          <a:bodyPr wrap="none" lIns="64008" tIns="32004" rIns="64008" bIns="32004" rtlCol="0">
            <a:spAutoFit/>
          </a:bodyPr>
          <a:lstStyle/>
          <a:p>
            <a:pPr lvl="0"/>
            <a:r>
              <a:rPr lang="en-US" sz="2000" b="1" dirty="0">
                <a:latin typeface="Times New Roman" pitchFamily="18" charset="0"/>
                <a:cs typeface="Times New Roman" pitchFamily="18" charset="0"/>
              </a:rPr>
              <a:t>1.        Reference Generating block:</a:t>
            </a:r>
            <a:endParaRPr lang="en-US" sz="2000" dirty="0">
              <a:latin typeface="Times New Roman" pitchFamily="18" charset="0"/>
              <a:cs typeface="Times New Roman" pitchFamily="18" charset="0"/>
            </a:endParaRPr>
          </a:p>
        </p:txBody>
      </p:sp>
      <p:sp>
        <p:nvSpPr>
          <p:cNvPr id="8" name="TextBox 7"/>
          <p:cNvSpPr txBox="1"/>
          <p:nvPr/>
        </p:nvSpPr>
        <p:spPr>
          <a:xfrm>
            <a:off x="1270001" y="1877958"/>
            <a:ext cx="7823199" cy="2219069"/>
          </a:xfrm>
          <a:prstGeom prst="rect">
            <a:avLst/>
          </a:prstGeom>
        </p:spPr>
        <p:style>
          <a:lnRef idx="1">
            <a:schemeClr val="accent6"/>
          </a:lnRef>
          <a:fillRef idx="2">
            <a:schemeClr val="accent6"/>
          </a:fillRef>
          <a:effectRef idx="1">
            <a:schemeClr val="accent6"/>
          </a:effectRef>
          <a:fontRef idx="minor">
            <a:schemeClr val="dk1"/>
          </a:fontRef>
        </p:style>
        <p:txBody>
          <a:bodyPr wrap="square" lIns="64008" tIns="32004" rIns="64008" bIns="32004" rtlCol="0">
            <a:spAutoFit/>
          </a:bodyPr>
          <a:lstStyle/>
          <a:p>
            <a:pPr algn="just"/>
            <a:r>
              <a:rPr lang="en-US" sz="2000" dirty="0">
                <a:latin typeface="Times New Roman" pitchFamily="18" charset="0"/>
                <a:cs typeface="Times New Roman" pitchFamily="18" charset="0"/>
              </a:rPr>
              <a:t>The temperature compensated </a:t>
            </a:r>
            <a:r>
              <a:rPr lang="en-US" sz="2000" dirty="0" err="1">
                <a:latin typeface="Times New Roman" pitchFamily="18" charset="0"/>
                <a:cs typeface="Times New Roman" pitchFamily="18" charset="0"/>
              </a:rPr>
              <a:t>Zener</a:t>
            </a:r>
            <a:r>
              <a:rPr lang="en-US" sz="2000" dirty="0">
                <a:latin typeface="Times New Roman" pitchFamily="18" charset="0"/>
                <a:cs typeface="Times New Roman" pitchFamily="18" charset="0"/>
              </a:rPr>
              <a:t> diode, constant current source &amp; voltage reference amplifier together from the reference generating block. The </a:t>
            </a:r>
            <a:r>
              <a:rPr lang="en-US" sz="2000" dirty="0" err="1">
                <a:latin typeface="Times New Roman" pitchFamily="18" charset="0"/>
                <a:cs typeface="Times New Roman" pitchFamily="18" charset="0"/>
              </a:rPr>
              <a:t>Zener</a:t>
            </a:r>
            <a:r>
              <a:rPr lang="en-US" sz="2000" dirty="0">
                <a:latin typeface="Times New Roman" pitchFamily="18" charset="0"/>
                <a:cs typeface="Times New Roman" pitchFamily="18" charset="0"/>
              </a:rPr>
              <a:t> diode is used to generate a fixed reference voltage internally. Constant current source will make the </a:t>
            </a:r>
            <a:r>
              <a:rPr lang="en-US" sz="2000" dirty="0" err="1">
                <a:latin typeface="Times New Roman" pitchFamily="18" charset="0"/>
                <a:cs typeface="Times New Roman" pitchFamily="18" charset="0"/>
              </a:rPr>
              <a:t>Zener</a:t>
            </a:r>
            <a:r>
              <a:rPr lang="en-US" sz="2000" dirty="0">
                <a:latin typeface="Times New Roman" pitchFamily="18" charset="0"/>
                <a:cs typeface="Times New Roman" pitchFamily="18" charset="0"/>
              </a:rPr>
              <a:t> diode to operate at affixed point &amp; it is applied to the Non – inverting terminal of error amplifier. The Unregulated input voltage ±</a:t>
            </a:r>
            <a:r>
              <a:rPr lang="en-US" sz="2000" dirty="0" err="1">
                <a:latin typeface="Times New Roman" pitchFamily="18" charset="0"/>
                <a:cs typeface="Times New Roman" pitchFamily="18" charset="0"/>
              </a:rPr>
              <a:t>Vcc</a:t>
            </a:r>
            <a:r>
              <a:rPr lang="en-US" sz="2000" dirty="0">
                <a:latin typeface="Times New Roman" pitchFamily="18" charset="0"/>
                <a:cs typeface="Times New Roman" pitchFamily="18" charset="0"/>
              </a:rPr>
              <a:t> is applied to the voltage reference amplifier as well as error amplifier.</a:t>
            </a:r>
            <a:endParaRPr lang="en-US" sz="2000" dirty="0">
              <a:latin typeface="Times New Roman" pitchFamily="18" charset="0"/>
              <a:cs typeface="Times New Roman" pitchFamily="18" charset="0"/>
            </a:endParaRPr>
          </a:p>
        </p:txBody>
      </p:sp>
      <p:sp>
        <p:nvSpPr>
          <p:cNvPr id="9" name="TextBox 8"/>
          <p:cNvSpPr txBox="1"/>
          <p:nvPr/>
        </p:nvSpPr>
        <p:spPr>
          <a:xfrm>
            <a:off x="304800" y="4000500"/>
            <a:ext cx="2346861" cy="372410"/>
          </a:xfrm>
          <a:prstGeom prst="rect">
            <a:avLst/>
          </a:prstGeom>
        </p:spPr>
        <p:style>
          <a:lnRef idx="1">
            <a:schemeClr val="accent1"/>
          </a:lnRef>
          <a:fillRef idx="2">
            <a:schemeClr val="accent1"/>
          </a:fillRef>
          <a:effectRef idx="1">
            <a:schemeClr val="accent1"/>
          </a:effectRef>
          <a:fontRef idx="minor">
            <a:schemeClr val="dk1"/>
          </a:fontRef>
        </p:style>
        <p:txBody>
          <a:bodyPr wrap="none" lIns="64008" tIns="32004" rIns="64008" bIns="32004" rtlCol="0">
            <a:spAutoFit/>
          </a:bodyPr>
          <a:lstStyle/>
          <a:p>
            <a:r>
              <a:rPr lang="en-US" sz="2000" b="1" dirty="0">
                <a:latin typeface="Times New Roman" pitchFamily="18" charset="0"/>
                <a:cs typeface="Times New Roman" pitchFamily="18" charset="0"/>
              </a:rPr>
              <a:t>2.   Error Amplifier:</a:t>
            </a:r>
            <a:endParaRPr lang="en-US" sz="2000" dirty="0">
              <a:latin typeface="Times New Roman" pitchFamily="18" charset="0"/>
              <a:cs typeface="Times New Roman" pitchFamily="18" charset="0"/>
            </a:endParaRPr>
          </a:p>
        </p:txBody>
      </p:sp>
      <p:sp>
        <p:nvSpPr>
          <p:cNvPr id="47107" name="Rectangle 3"/>
          <p:cNvSpPr>
            <a:spLocks noChangeArrowheads="1"/>
          </p:cNvSpPr>
          <p:nvPr/>
        </p:nvSpPr>
        <p:spPr bwMode="auto">
          <a:xfrm>
            <a:off x="1168400" y="4524205"/>
            <a:ext cx="7975600" cy="129573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algn="just" defTabSz="640080" fontAlgn="base">
              <a:spcBef>
                <a:spcPct val="0"/>
              </a:spcBef>
              <a:spcAft>
                <a:spcPct val="0"/>
              </a:spcAft>
              <a:tabLst>
                <a:tab pos="200025" algn="l"/>
              </a:tabLst>
            </a:pPr>
            <a:r>
              <a:rPr lang="en-US" sz="2000" dirty="0">
                <a:solidFill>
                  <a:schemeClr val="tx1"/>
                </a:solidFill>
                <a:latin typeface="Times New Roman" pitchFamily="18" charset="0"/>
                <a:ea typeface="Times New Roman" pitchFamily="18" charset="0"/>
                <a:cs typeface="Times New Roman" pitchFamily="18" charset="0"/>
              </a:rPr>
              <a:t>Error amplifier is a high gain differential amplifier with 2 input (inverting &amp; Non-inverting). The Non-inverting terminal is connected to the internally generated reference voltage. The Inverting terminal is connected to the full regulated output voltage.</a:t>
            </a:r>
            <a:endParaRPr lang="en-US" sz="2000" dirty="0">
              <a:solidFill>
                <a:schemeClr val="tx1"/>
              </a:solidFill>
              <a:latin typeface="Times New Roman" pitchFamily="18" charset="0"/>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6057" y="1428750"/>
            <a:ext cx="2994218" cy="372410"/>
          </a:xfrm>
          <a:prstGeom prst="rect">
            <a:avLst/>
          </a:prstGeom>
        </p:spPr>
        <p:style>
          <a:lnRef idx="1">
            <a:schemeClr val="accent1"/>
          </a:lnRef>
          <a:fillRef idx="2">
            <a:schemeClr val="accent1"/>
          </a:fillRef>
          <a:effectRef idx="1">
            <a:schemeClr val="accent1"/>
          </a:effectRef>
          <a:fontRef idx="minor">
            <a:schemeClr val="dk1"/>
          </a:fontRef>
        </p:style>
        <p:txBody>
          <a:bodyPr wrap="none" lIns="64008" tIns="32004" rIns="64008" bIns="32004" rtlCol="0">
            <a:spAutoFit/>
          </a:bodyPr>
          <a:lstStyle/>
          <a:p>
            <a:pPr algn="just"/>
            <a:r>
              <a:rPr lang="en-US" sz="2000" b="1" dirty="0">
                <a:latin typeface="Times New Roman" pitchFamily="18" charset="0"/>
                <a:cs typeface="Times New Roman" pitchFamily="18" charset="0"/>
              </a:rPr>
              <a:t>3.   Series Pass Transistor:</a:t>
            </a:r>
            <a:endParaRPr lang="en-US" sz="2000" dirty="0">
              <a:latin typeface="Times New Roman" pitchFamily="18" charset="0"/>
              <a:cs typeface="Times New Roman" pitchFamily="18" charset="0"/>
            </a:endParaRPr>
          </a:p>
        </p:txBody>
      </p:sp>
      <p:sp>
        <p:nvSpPr>
          <p:cNvPr id="7" name="TextBox 6"/>
          <p:cNvSpPr txBox="1"/>
          <p:nvPr/>
        </p:nvSpPr>
        <p:spPr>
          <a:xfrm>
            <a:off x="1270001" y="1877958"/>
            <a:ext cx="7823199" cy="1603516"/>
          </a:xfrm>
          <a:prstGeom prst="rect">
            <a:avLst/>
          </a:prstGeom>
        </p:spPr>
        <p:style>
          <a:lnRef idx="1">
            <a:schemeClr val="accent6"/>
          </a:lnRef>
          <a:fillRef idx="2">
            <a:schemeClr val="accent6"/>
          </a:fillRef>
          <a:effectRef idx="1">
            <a:schemeClr val="accent6"/>
          </a:effectRef>
          <a:fontRef idx="minor">
            <a:schemeClr val="dk1"/>
          </a:fontRef>
        </p:style>
        <p:txBody>
          <a:bodyPr wrap="square" lIns="64008" tIns="32004" rIns="64008" bIns="32004" rtlCol="0">
            <a:spAutoFit/>
          </a:bodyPr>
          <a:lstStyle/>
          <a:p>
            <a:pPr algn="just"/>
            <a:r>
              <a:rPr lang="en-US" sz="2000" dirty="0">
                <a:latin typeface="Times New Roman" pitchFamily="18" charset="0"/>
                <a:cs typeface="Times New Roman" pitchFamily="18" charset="0"/>
              </a:rPr>
              <a:t>Q</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is the internal series pass transistor which is driven by the error amplifier. This transistor actually acts as a variable resistor &amp; regulates the output voltage. The collector of transistor Q</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is connected to the Un-regulated power supply. The maximum collector voltage of Q</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is limited to 36Volts. The maximum current which can be supplied by Q</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is 150mA.</a:t>
            </a:r>
            <a:endParaRPr lang="en-US" sz="2000" dirty="0">
              <a:latin typeface="Times New Roman" pitchFamily="18" charset="0"/>
              <a:cs typeface="Times New Roman" pitchFamily="18" charset="0"/>
            </a:endParaRPr>
          </a:p>
        </p:txBody>
      </p:sp>
      <p:sp>
        <p:nvSpPr>
          <p:cNvPr id="8" name="TextBox 7"/>
          <p:cNvSpPr txBox="1"/>
          <p:nvPr/>
        </p:nvSpPr>
        <p:spPr>
          <a:xfrm>
            <a:off x="183667" y="4000500"/>
            <a:ext cx="3760453" cy="372410"/>
          </a:xfrm>
          <a:prstGeom prst="rect">
            <a:avLst/>
          </a:prstGeom>
        </p:spPr>
        <p:style>
          <a:lnRef idx="1">
            <a:schemeClr val="accent1"/>
          </a:lnRef>
          <a:fillRef idx="2">
            <a:schemeClr val="accent1"/>
          </a:fillRef>
          <a:effectRef idx="1">
            <a:schemeClr val="accent1"/>
          </a:effectRef>
          <a:fontRef idx="minor">
            <a:schemeClr val="dk1"/>
          </a:fontRef>
        </p:style>
        <p:txBody>
          <a:bodyPr wrap="none" lIns="64008" tIns="32004" rIns="64008" bIns="32004" rtlCol="0">
            <a:spAutoFit/>
          </a:bodyPr>
          <a:lstStyle/>
          <a:p>
            <a:pPr algn="just"/>
            <a:r>
              <a:rPr lang="en-US" sz="2000" b="1" dirty="0">
                <a:latin typeface="Times New Roman" pitchFamily="18" charset="0"/>
                <a:cs typeface="Times New Roman" pitchFamily="18" charset="0"/>
              </a:rPr>
              <a:t>4.   Circuitry to limit the current:</a:t>
            </a:r>
            <a:endParaRPr lang="en-US" sz="2000" dirty="0">
              <a:latin typeface="Times New Roman" pitchFamily="18" charset="0"/>
              <a:cs typeface="Times New Roman" pitchFamily="18" charset="0"/>
            </a:endParaRPr>
          </a:p>
        </p:txBody>
      </p:sp>
      <p:sp>
        <p:nvSpPr>
          <p:cNvPr id="9" name="Rectangle 3"/>
          <p:cNvSpPr>
            <a:spLocks noChangeArrowheads="1"/>
          </p:cNvSpPr>
          <p:nvPr/>
        </p:nvSpPr>
        <p:spPr bwMode="auto">
          <a:xfrm>
            <a:off x="1168400" y="4678095"/>
            <a:ext cx="7975600" cy="98796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64008" tIns="32004" rIns="64008" bIns="32004" numCol="1" anchor="ctr" anchorCtr="0" compatLnSpc="1">
            <a:prstTxWarp prst="textNoShape">
              <a:avLst/>
            </a:prstTxWarp>
            <a:spAutoFit/>
          </a:bodyPr>
          <a:lstStyle/>
          <a:p>
            <a:pPr algn="just"/>
            <a:r>
              <a:rPr lang="en-US" sz="2000" dirty="0">
                <a:latin typeface="Times New Roman" pitchFamily="18" charset="0"/>
                <a:cs typeface="Times New Roman" pitchFamily="18" charset="0"/>
              </a:rPr>
              <a:t>The internal transistor Q</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is used for current sensing &amp; limiting. Q</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is normally OFF transistor. It turns ON when the IL exceeds a predetermined limit.</a:t>
            </a:r>
            <a:endParaRPr lang="en-US" sz="2000" dirty="0">
              <a:latin typeface="Times New Roman" pitchFamily="18" charset="0"/>
              <a:cs typeface="Times New Roman" pitchFamily="18" charset="0"/>
            </a:endParaRPr>
          </a:p>
        </p:txBody>
      </p:sp>
      <p:sp>
        <p:nvSpPr>
          <p:cNvPr id="10" name="Rectangle 9"/>
          <p:cNvSpPr/>
          <p:nvPr/>
        </p:nvSpPr>
        <p:spPr>
          <a:xfrm>
            <a:off x="0" y="602218"/>
            <a:ext cx="4028090"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a:t>
            </a:r>
            <a:endParaRPr lang="en-US" b="1" dirty="0">
              <a:latin typeface="Times New Roman" pitchFamily="18" charset="0"/>
              <a:cs typeface="Times New Roman" pitchFamily="18" charset="0"/>
            </a:endParaRPr>
          </a:p>
        </p:txBody>
      </p:sp>
      <p:sp>
        <p:nvSpPr>
          <p:cNvPr id="11" name="TextBox 10"/>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5" name="Rectangle 4"/>
          <p:cNvSpPr/>
          <p:nvPr/>
        </p:nvSpPr>
        <p:spPr>
          <a:xfrm>
            <a:off x="0" y="838200"/>
            <a:ext cx="144783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Pin Diagram</a:t>
            </a:r>
          </a:p>
        </p:txBody>
      </p:sp>
      <p:pic>
        <p:nvPicPr>
          <p:cNvPr id="125954" name="Picture 2" descr="555 timer ic pin configuration and diagram"/>
          <p:cNvPicPr>
            <a:picLocks noChangeAspect="1" noChangeArrowheads="1"/>
          </p:cNvPicPr>
          <p:nvPr/>
        </p:nvPicPr>
        <p:blipFill>
          <a:blip r:embed="rId2" cstate="print"/>
          <a:srcRect b="6000"/>
          <a:stretch>
            <a:fillRect/>
          </a:stretch>
        </p:blipFill>
        <p:spPr bwMode="auto">
          <a:xfrm>
            <a:off x="76200" y="1752600"/>
            <a:ext cx="8933790" cy="3581400"/>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4799775"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(LOW)</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50178" name="Picture 2"/>
          <p:cNvPicPr>
            <a:picLocks noChangeAspect="1" noChangeArrowheads="1"/>
          </p:cNvPicPr>
          <p:nvPr/>
        </p:nvPicPr>
        <p:blipFill>
          <a:blip r:embed="rId2" cstate="print"/>
          <a:srcRect/>
          <a:stretch>
            <a:fillRect/>
          </a:stretch>
        </p:blipFill>
        <p:spPr bwMode="auto">
          <a:xfrm>
            <a:off x="203200" y="1125196"/>
            <a:ext cx="6242050" cy="5161304"/>
          </a:xfrm>
          <a:prstGeom prst="rect">
            <a:avLst/>
          </a:prstGeom>
          <a:ln>
            <a:solidFill>
              <a:srgbClr val="00B050"/>
            </a:solidFill>
          </a:ln>
          <a:effectLst>
            <a:outerShdw blurRad="292100" dist="139700" dir="2700000" algn="tl" rotWithShape="0">
              <a:srgbClr val="333333">
                <a:alpha val="65000"/>
              </a:srgbClr>
            </a:outerShdw>
          </a:effectLst>
        </p:spPr>
      </p:pic>
      <p:pic>
        <p:nvPicPr>
          <p:cNvPr id="50179" name="Picture 3"/>
          <p:cNvPicPr>
            <a:picLocks noChangeAspect="1" noChangeArrowheads="1"/>
          </p:cNvPicPr>
          <p:nvPr/>
        </p:nvPicPr>
        <p:blipFill>
          <a:blip r:embed="rId3" cstate="print"/>
          <a:srcRect/>
          <a:stretch>
            <a:fillRect/>
          </a:stretch>
        </p:blipFill>
        <p:spPr bwMode="auto">
          <a:xfrm>
            <a:off x="6597650" y="3128962"/>
            <a:ext cx="2495550" cy="985838"/>
          </a:xfrm>
          <a:prstGeom prst="rect">
            <a:avLst/>
          </a:prstGeom>
          <a:ln>
            <a:noFill/>
          </a:ln>
          <a:effectLst>
            <a:outerShdw blurRad="292100" dist="139700" dir="2700000" algn="tl" rotWithShape="0">
              <a:srgbClr val="333333">
                <a:alpha val="65000"/>
              </a:srgbClr>
            </a:outerShdw>
          </a:effectLst>
        </p:spPr>
      </p:pic>
      <p:pic>
        <p:nvPicPr>
          <p:cNvPr id="50180" name="Picture 4"/>
          <p:cNvPicPr>
            <a:picLocks noChangeAspect="1" noChangeArrowheads="1"/>
          </p:cNvPicPr>
          <p:nvPr/>
        </p:nvPicPr>
        <p:blipFill>
          <a:blip r:embed="rId4" cstate="print"/>
          <a:srcRect/>
          <a:stretch>
            <a:fillRect/>
          </a:stretch>
        </p:blipFill>
        <p:spPr bwMode="auto">
          <a:xfrm>
            <a:off x="6597650" y="1928812"/>
            <a:ext cx="2184400" cy="87153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02218"/>
            <a:ext cx="4799775"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(LOW)</a:t>
            </a:r>
            <a:endParaRPr lang="en-US" b="1" dirty="0">
              <a:latin typeface="Times New Roman" pitchFamily="18" charset="0"/>
              <a:cs typeface="Times New Roman" pitchFamily="18" charset="0"/>
            </a:endParaRPr>
          </a:p>
        </p:txBody>
      </p:sp>
      <p:sp>
        <p:nvSpPr>
          <p:cNvPr id="7" name="TextBox 6"/>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51201" name="Picture 1"/>
          <p:cNvPicPr>
            <a:picLocks noChangeAspect="1" noChangeArrowheads="1"/>
          </p:cNvPicPr>
          <p:nvPr/>
        </p:nvPicPr>
        <p:blipFill>
          <a:blip r:embed="rId2" cstate="print"/>
          <a:srcRect/>
          <a:stretch>
            <a:fillRect/>
          </a:stretch>
        </p:blipFill>
        <p:spPr bwMode="auto">
          <a:xfrm>
            <a:off x="527928" y="1200150"/>
            <a:ext cx="8158872" cy="5443538"/>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4863896"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(HIGH)</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53250" name="Picture 2"/>
          <p:cNvPicPr>
            <a:picLocks noChangeAspect="1" noChangeArrowheads="1"/>
          </p:cNvPicPr>
          <p:nvPr/>
        </p:nvPicPr>
        <p:blipFill>
          <a:blip r:embed="rId2" cstate="print"/>
          <a:srcRect/>
          <a:stretch>
            <a:fillRect/>
          </a:stretch>
        </p:blipFill>
        <p:spPr bwMode="auto">
          <a:xfrm>
            <a:off x="101601" y="1028700"/>
            <a:ext cx="6536631" cy="5715000"/>
          </a:xfrm>
          <a:prstGeom prst="rect">
            <a:avLst/>
          </a:prstGeom>
          <a:ln>
            <a:solidFill>
              <a:srgbClr val="00B050"/>
            </a:solidFill>
          </a:ln>
          <a:effectLst>
            <a:outerShdw blurRad="292100" dist="139700" dir="2700000" algn="tl" rotWithShape="0">
              <a:srgbClr val="333333">
                <a:alpha val="65000"/>
              </a:srgbClr>
            </a:outerShdw>
          </a:effectLst>
        </p:spPr>
      </p:pic>
      <p:pic>
        <p:nvPicPr>
          <p:cNvPr id="53252" name="Picture 4"/>
          <p:cNvPicPr>
            <a:picLocks noChangeAspect="1" noChangeArrowheads="1"/>
          </p:cNvPicPr>
          <p:nvPr/>
        </p:nvPicPr>
        <p:blipFill>
          <a:blip r:embed="rId3" cstate="print"/>
          <a:srcRect/>
          <a:stretch>
            <a:fillRect/>
          </a:stretch>
        </p:blipFill>
        <p:spPr bwMode="auto">
          <a:xfrm>
            <a:off x="6908800" y="1143000"/>
            <a:ext cx="2127250" cy="1071563"/>
          </a:xfrm>
          <a:prstGeom prst="rect">
            <a:avLst/>
          </a:prstGeom>
          <a:ln>
            <a:noFill/>
          </a:ln>
          <a:effectLst>
            <a:outerShdw blurRad="292100" dist="139700" dir="2700000" algn="tl" rotWithShape="0">
              <a:srgbClr val="333333">
                <a:alpha val="65000"/>
              </a:srgbClr>
            </a:outerShdw>
          </a:effectLst>
        </p:spPr>
      </p:pic>
      <p:pic>
        <p:nvPicPr>
          <p:cNvPr id="53253" name="Picture 5"/>
          <p:cNvPicPr>
            <a:picLocks noChangeAspect="1" noChangeArrowheads="1"/>
          </p:cNvPicPr>
          <p:nvPr/>
        </p:nvPicPr>
        <p:blipFill>
          <a:blip r:embed="rId4" cstate="print"/>
          <a:srcRect/>
          <a:stretch>
            <a:fillRect/>
          </a:stretch>
        </p:blipFill>
        <p:spPr bwMode="auto">
          <a:xfrm>
            <a:off x="6959600" y="2343151"/>
            <a:ext cx="2184400" cy="87868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02218"/>
            <a:ext cx="7260064"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 with Current Limit Protection</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1028" name="Picture 4"/>
          <p:cNvPicPr>
            <a:picLocks noChangeAspect="1" noChangeArrowheads="1"/>
          </p:cNvPicPr>
          <p:nvPr/>
        </p:nvPicPr>
        <p:blipFill>
          <a:blip r:embed="rId2" cstate="print"/>
          <a:srcRect/>
          <a:stretch>
            <a:fillRect/>
          </a:stretch>
        </p:blipFill>
        <p:spPr bwMode="auto">
          <a:xfrm>
            <a:off x="338532" y="1885950"/>
            <a:ext cx="8195869" cy="3350419"/>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02218"/>
            <a:ext cx="7260064"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 with Current Limit Protection</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0" y="1143000"/>
            <a:ext cx="3441700" cy="2614986"/>
          </a:xfrm>
          <a:prstGeom prst="rect">
            <a:avLst/>
          </a:prstGeom>
          <a:ln>
            <a:solidFill>
              <a:srgbClr val="FF0000"/>
            </a:solidFill>
          </a:ln>
          <a:effectLst>
            <a:outerShdw blurRad="292100" dist="139700" dir="2700000" algn="tl" rotWithShape="0">
              <a:srgbClr val="333333">
                <a:alpha val="65000"/>
              </a:srgbClr>
            </a:outerShdw>
          </a:effectLst>
        </p:spPr>
      </p:pic>
      <p:pic>
        <p:nvPicPr>
          <p:cNvPr id="2051" name="Picture 3"/>
          <p:cNvPicPr>
            <a:picLocks noChangeAspect="1" noChangeArrowheads="1"/>
          </p:cNvPicPr>
          <p:nvPr/>
        </p:nvPicPr>
        <p:blipFill>
          <a:blip r:embed="rId3" cstate="print"/>
          <a:srcRect/>
          <a:stretch>
            <a:fillRect/>
          </a:stretch>
        </p:blipFill>
        <p:spPr bwMode="auto">
          <a:xfrm>
            <a:off x="3556000" y="1200150"/>
            <a:ext cx="2463466" cy="900113"/>
          </a:xfrm>
          <a:prstGeom prst="rect">
            <a:avLst/>
          </a:prstGeom>
          <a:ln>
            <a:solidFill>
              <a:schemeClr val="accent4"/>
            </a:solidFill>
          </a:ln>
          <a:effectLst>
            <a:outerShdw blurRad="292100" dist="139700" dir="2700000" algn="tl" rotWithShape="0">
              <a:srgbClr val="333333">
                <a:alpha val="65000"/>
              </a:srgbClr>
            </a:outerShdw>
          </a:effectLst>
        </p:spPr>
      </p:pic>
      <p:pic>
        <p:nvPicPr>
          <p:cNvPr id="2052" name="Picture 4"/>
          <p:cNvPicPr>
            <a:picLocks noChangeAspect="1" noChangeArrowheads="1"/>
          </p:cNvPicPr>
          <p:nvPr/>
        </p:nvPicPr>
        <p:blipFill>
          <a:blip r:embed="rId4" cstate="print"/>
          <a:srcRect/>
          <a:stretch>
            <a:fillRect/>
          </a:stretch>
        </p:blipFill>
        <p:spPr bwMode="auto">
          <a:xfrm>
            <a:off x="1219200" y="4057650"/>
            <a:ext cx="6935449" cy="2743200"/>
          </a:xfrm>
          <a:prstGeom prst="rect">
            <a:avLst/>
          </a:prstGeom>
          <a:ln>
            <a:solidFill>
              <a:srgbClr val="00B0F0"/>
            </a:solidFill>
          </a:ln>
          <a:effectLst>
            <a:outerShdw blurRad="292100" dist="139700" dir="2700000" algn="tl" rotWithShape="0">
              <a:srgbClr val="333333">
                <a:alpha val="65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655249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 with Current </a:t>
            </a:r>
            <a:r>
              <a:rPr lang="en-US" b="1" dirty="0" err="1" smtClean="0">
                <a:latin typeface="Times New Roman" pitchFamily="18" charset="0"/>
                <a:cs typeface="Times New Roman" pitchFamily="18" charset="0"/>
              </a:rPr>
              <a:t>Foldback</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965200" y="1200150"/>
            <a:ext cx="6927850" cy="4978668"/>
          </a:xfrm>
          <a:prstGeom prst="rect">
            <a:avLst/>
          </a:prstGeom>
          <a:ln>
            <a:solidFill>
              <a:srgbClr val="FF0000"/>
            </a:solidFill>
          </a:ln>
          <a:effectLst>
            <a:outerShdw blurRad="292100" dist="139700" dir="2700000" algn="tl" rotWithShape="0">
              <a:srgbClr val="333333">
                <a:alpha val="65000"/>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655249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 with Current </a:t>
            </a:r>
            <a:r>
              <a:rPr lang="en-US" b="1" dirty="0" err="1" smtClean="0">
                <a:latin typeface="Times New Roman" pitchFamily="18" charset="0"/>
                <a:cs typeface="Times New Roman" pitchFamily="18" charset="0"/>
              </a:rPr>
              <a:t>Foldback</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152400" y="1257300"/>
            <a:ext cx="3911600" cy="3635237"/>
          </a:xfrm>
          <a:prstGeom prst="rect">
            <a:avLst/>
          </a:prstGeom>
          <a:ln>
            <a:solidFill>
              <a:srgbClr val="FF0000"/>
            </a:solid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5232400" y="1028700"/>
            <a:ext cx="2895600" cy="5533373"/>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873125" y="1143000"/>
            <a:ext cx="6797675" cy="2967317"/>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863600" y="4000500"/>
            <a:ext cx="6720099" cy="2770950"/>
          </a:xfrm>
          <a:prstGeom prst="rect">
            <a:avLst/>
          </a:prstGeom>
          <a:noFill/>
          <a:ln w="9525">
            <a:noFill/>
            <a:miter lim="800000"/>
            <a:headEnd/>
            <a:tailEnd/>
          </a:ln>
        </p:spPr>
      </p:pic>
      <p:sp>
        <p:nvSpPr>
          <p:cNvPr id="6" name="Rectangle 5"/>
          <p:cNvSpPr/>
          <p:nvPr/>
        </p:nvSpPr>
        <p:spPr>
          <a:xfrm>
            <a:off x="0" y="602218"/>
            <a:ext cx="655249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 with Current </a:t>
            </a:r>
            <a:r>
              <a:rPr lang="en-US" b="1" dirty="0" err="1" smtClean="0">
                <a:latin typeface="Times New Roman" pitchFamily="18" charset="0"/>
                <a:cs typeface="Times New Roman" pitchFamily="18" charset="0"/>
              </a:rPr>
              <a:t>Foldback</a:t>
            </a:r>
            <a:endParaRPr lang="en-US" b="1" dirty="0">
              <a:latin typeface="Times New Roman" pitchFamily="18" charset="0"/>
              <a:cs typeface="Times New Roman" pitchFamily="18" charset="0"/>
            </a:endParaRPr>
          </a:p>
        </p:txBody>
      </p:sp>
      <p:sp>
        <p:nvSpPr>
          <p:cNvPr id="7" name="TextBox 6"/>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648837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 with Current Boosting</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1066800" y="1314450"/>
            <a:ext cx="6959600" cy="5286965"/>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2218"/>
            <a:ext cx="6488379" cy="341632"/>
          </a:xfrm>
          <a:prstGeom prst="rect">
            <a:avLst/>
          </a:prstGeom>
        </p:spPr>
        <p:style>
          <a:lnRef idx="0">
            <a:schemeClr val="accent6"/>
          </a:lnRef>
          <a:fillRef idx="3">
            <a:schemeClr val="accent6"/>
          </a:fillRef>
          <a:effectRef idx="3">
            <a:schemeClr val="accent6"/>
          </a:effectRef>
          <a:fontRef idx="minor">
            <a:schemeClr val="lt1"/>
          </a:fontRef>
        </p:style>
        <p:txBody>
          <a:bodyPr wrap="none" lIns="64008" tIns="32004" rIns="64008" bIns="32004">
            <a:spAutoFit/>
          </a:bodyPr>
          <a:lstStyle/>
          <a:p>
            <a:r>
              <a:rPr lang="en-US" b="1" dirty="0" smtClean="0">
                <a:latin typeface="Times New Roman" pitchFamily="18" charset="0"/>
                <a:cs typeface="Times New Roman" pitchFamily="18" charset="0"/>
              </a:rPr>
              <a:t>723 General Purpose Voltage Regulator  - with Current Boosting</a:t>
            </a:r>
            <a:endParaRPr lang="en-US" b="1" dirty="0">
              <a:latin typeface="Times New Roman" pitchFamily="18" charset="0"/>
              <a:cs typeface="Times New Roman" pitchFamily="18" charset="0"/>
            </a:endParaRPr>
          </a:p>
        </p:txBody>
      </p:sp>
      <p:sp>
        <p:nvSpPr>
          <p:cNvPr id="5" name="TextBox 4"/>
          <p:cNvSpPr txBox="1"/>
          <p:nvPr/>
        </p:nvSpPr>
        <p:spPr>
          <a:xfrm>
            <a:off x="3403600" y="1"/>
            <a:ext cx="2728760" cy="449354"/>
          </a:xfrm>
          <a:prstGeom prst="rect">
            <a:avLst/>
          </a:prstGeom>
        </p:spPr>
        <p:style>
          <a:lnRef idx="1">
            <a:schemeClr val="accent3"/>
          </a:lnRef>
          <a:fillRef idx="2">
            <a:schemeClr val="accent3"/>
          </a:fillRef>
          <a:effectRef idx="1">
            <a:schemeClr val="accent3"/>
          </a:effectRef>
          <a:fontRef idx="minor">
            <a:schemeClr val="dk1"/>
          </a:fontRef>
        </p:style>
        <p:txBody>
          <a:bodyPr wrap="none" lIns="64008" tIns="32004" rIns="64008" bIns="32004" rtlCol="0">
            <a:spAutoFit/>
          </a:bodyPr>
          <a:lstStyle/>
          <a:p>
            <a:r>
              <a:rPr lang="en-US" sz="2500" b="1" dirty="0">
                <a:solidFill>
                  <a:srgbClr val="FF0000"/>
                </a:solidFill>
                <a:latin typeface="Times New Roman" pitchFamily="18" charset="0"/>
                <a:cs typeface="Times New Roman" pitchFamily="18" charset="0"/>
              </a:rPr>
              <a:t>Voltage Regulators</a:t>
            </a:r>
            <a:endParaRPr lang="en-US" sz="2500" b="1" dirty="0">
              <a:solidFill>
                <a:srgbClr val="FF0000"/>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457200" y="1598716"/>
            <a:ext cx="8354747" cy="3716234"/>
          </a:xfrm>
          <a:prstGeom prst="rect">
            <a:avLst/>
          </a:prstGeom>
          <a:ln>
            <a:solidFill>
              <a:srgbClr val="00B050"/>
            </a:solid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115616" y="2596"/>
            <a:ext cx="7362750" cy="720080"/>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lvl="0" algn="ctr">
              <a:spcBef>
                <a:spcPct val="0"/>
              </a:spcBef>
              <a:defRPr/>
            </a:pPr>
            <a:r>
              <a:rPr lang="en-US" altLang="ko-KR" sz="3600" b="1" dirty="0" smtClean="0">
                <a:solidFill>
                  <a:srgbClr val="FF0000"/>
                </a:solidFill>
                <a:latin typeface="Times New Roman" pitchFamily="18" charset="0"/>
                <a:cs typeface="Times New Roman" pitchFamily="18" charset="0"/>
              </a:rPr>
              <a:t>555 Timer</a:t>
            </a:r>
          </a:p>
        </p:txBody>
      </p:sp>
      <p:sp>
        <p:nvSpPr>
          <p:cNvPr id="5" name="Rectangle 4"/>
          <p:cNvSpPr/>
          <p:nvPr/>
        </p:nvSpPr>
        <p:spPr>
          <a:xfrm>
            <a:off x="0" y="838200"/>
            <a:ext cx="1447832"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Times New Roman" pitchFamily="18" charset="0"/>
                <a:cs typeface="Times New Roman" pitchFamily="18" charset="0"/>
              </a:rPr>
              <a:t>Pin Diagram</a:t>
            </a:r>
          </a:p>
        </p:txBody>
      </p:sp>
      <p:sp>
        <p:nvSpPr>
          <p:cNvPr id="6" name="Rectangle 5"/>
          <p:cNvSpPr/>
          <p:nvPr/>
        </p:nvSpPr>
        <p:spPr>
          <a:xfrm>
            <a:off x="0" y="1295400"/>
            <a:ext cx="9144000" cy="563231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1.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Ground</a:t>
            </a:r>
            <a:r>
              <a:rPr lang="en-US" dirty="0" smtClean="0">
                <a:latin typeface="Times New Roman" pitchFamily="18" charset="0"/>
                <a:cs typeface="Times New Roman" pitchFamily="18" charset="0"/>
              </a:rPr>
              <a:t>, The ground pin connects the 555 timer to the negative (0v) supply rail.</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2.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Trigger</a:t>
            </a:r>
            <a:r>
              <a:rPr lang="en-US" dirty="0" smtClean="0">
                <a:latin typeface="Times New Roman" pitchFamily="18" charset="0"/>
                <a:cs typeface="Times New Roman" pitchFamily="18" charset="0"/>
              </a:rPr>
              <a:t>, The negative input to comparator No 1. A negative pulse on this pin “sets” the internal Flip-flop when the voltage drops below 1/3Vcc causing the output to switch from a “LOW” to a “HIGH” state.</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3.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Output</a:t>
            </a:r>
            <a:r>
              <a:rPr lang="en-US" dirty="0" smtClean="0">
                <a:latin typeface="Times New Roman" pitchFamily="18" charset="0"/>
                <a:cs typeface="Times New Roman" pitchFamily="18" charset="0"/>
              </a:rPr>
              <a:t>, The output pin can drive any TTL circuit</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4.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Reset</a:t>
            </a:r>
            <a:r>
              <a:rPr lang="en-US" dirty="0" smtClean="0">
                <a:latin typeface="Times New Roman" pitchFamily="18" charset="0"/>
                <a:cs typeface="Times New Roman" pitchFamily="18" charset="0"/>
              </a:rPr>
              <a:t>, This pin is used to “reset” the internal Flip-flop controlling the state of the output, pin 3. This is an active-low input and is generally connected to a logic “1” level when not used to prevent any unwanted resetting of the output.</a:t>
            </a:r>
            <a:endParaRPr lang="en-US" b="1" dirty="0" smtClean="0">
              <a:solidFill>
                <a:srgbClr val="FF0000"/>
              </a:solidFill>
              <a:latin typeface="Times New Roman" pitchFamily="18" charset="0"/>
              <a:cs typeface="Times New Roman" pitchFamily="18" charset="0"/>
            </a:endParaRP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5.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Control Voltage</a:t>
            </a:r>
            <a:r>
              <a:rPr lang="en-US" dirty="0" smtClean="0">
                <a:latin typeface="Times New Roman" pitchFamily="18" charset="0"/>
                <a:cs typeface="Times New Roman" pitchFamily="18" charset="0"/>
              </a:rPr>
              <a:t>, This pin controls the timing of the 555 by overriding the 2/3Vcc level of the voltage divider network. By applying a voltage to this pin the width of the output signal can be varied independently of the RC timing network. When not used it is connected to ground via a 10nF capacitor to eliminate any noise.</a:t>
            </a:r>
            <a:endParaRPr lang="en-US" b="1" dirty="0" smtClean="0">
              <a:solidFill>
                <a:srgbClr val="FF0000"/>
              </a:solidFill>
              <a:latin typeface="Times New Roman" pitchFamily="18" charset="0"/>
              <a:cs typeface="Times New Roman" pitchFamily="18" charset="0"/>
            </a:endParaRP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6.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Threshold</a:t>
            </a:r>
            <a:r>
              <a:rPr lang="en-US" dirty="0" smtClean="0">
                <a:latin typeface="Times New Roman" pitchFamily="18" charset="0"/>
                <a:cs typeface="Times New Roman" pitchFamily="18" charset="0"/>
              </a:rPr>
              <a:t>, The positive input to comparator No 2. This pin is used to reset the Flip-flop when the voltage applied to it exceeds 2/3Vcc causing the output to switch from “HIGH” to “LOW” state. This pin connects directly to the RC timing circuit.</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7.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Discharge</a:t>
            </a:r>
            <a:r>
              <a:rPr lang="en-US" dirty="0" smtClean="0">
                <a:latin typeface="Times New Roman" pitchFamily="18" charset="0"/>
                <a:cs typeface="Times New Roman" pitchFamily="18" charset="0"/>
              </a:rPr>
              <a:t>, The discharge pin is connected directly to the Collector of an internal NPN transistor which is used to “discharge” the timing capacitor to ground when the output at pin 3 switches “LOW”.</a:t>
            </a:r>
          </a:p>
          <a:p>
            <a:pPr marL="342900" indent="-342900" algn="just">
              <a:buFont typeface="Wingdings" pitchFamily="2" charset="2"/>
              <a:buChar char="ü"/>
            </a:pPr>
            <a:r>
              <a:rPr lang="en-US" b="1" dirty="0" smtClean="0">
                <a:solidFill>
                  <a:srgbClr val="FF0000"/>
                </a:solidFill>
                <a:latin typeface="Times New Roman" pitchFamily="18" charset="0"/>
                <a:cs typeface="Times New Roman" pitchFamily="18" charset="0"/>
              </a:rPr>
              <a:t>Pin 8. </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Supply +</a:t>
            </a:r>
            <a:r>
              <a:rPr lang="en-US" b="1"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This is the power supply pin and for general purpose TTL 555 timers is between 5V and 15V.</a:t>
            </a:r>
            <a:endParaRPr lang="en-US" dirty="0">
              <a:latin typeface="Times New Roman" pitchFamily="18" charset="0"/>
              <a:cs typeface="Times New Roman"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xmlns="" id="{8045422F-7258-40AC-BD2E-2469AA448922}"/>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5" y="10"/>
            <a:ext cx="9143985" cy="6857990"/>
          </a:xfrm>
          <a:prstGeom prst="rect">
            <a:avLst/>
          </a:prstGeom>
        </p:spPr>
      </p:pic>
      <p:sp>
        <p:nvSpPr>
          <p:cNvPr id="82" name="Rectangle 81">
            <a:extLst>
              <a:ext uri="{FF2B5EF4-FFF2-40B4-BE49-F238E27FC236}">
                <a16:creationId xmlns:a16="http://schemas.microsoft.com/office/drawing/2014/main" xmlns=""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71301" y="1808532"/>
            <a:ext cx="4089395"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xmlns=""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395758" y="1975104"/>
            <a:ext cx="384048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18C3B467-088C-4F3D-A9A7-105C4E1E20CD}"/>
              </a:ext>
            </a:extLst>
          </p:cNvPr>
          <p:cNvSpPr>
            <a:spLocks noGrp="1"/>
          </p:cNvSpPr>
          <p:nvPr>
            <p:ph type="ctrTitle"/>
          </p:nvPr>
        </p:nvSpPr>
        <p:spPr>
          <a:xfrm>
            <a:off x="4525345" y="2355459"/>
            <a:ext cx="3581306" cy="1630907"/>
          </a:xfrm>
        </p:spPr>
        <p:txBody>
          <a:bodyPr>
            <a:normAutofit/>
          </a:bodyPr>
          <a:lstStyle/>
          <a:p>
            <a:r>
              <a:rPr lang="en-US" sz="4000" b="1" dirty="0">
                <a:solidFill>
                  <a:schemeClr val="tx1"/>
                </a:solidFill>
                <a:latin typeface="Algerian" panose="04020705040A02060702" pitchFamily="82" charset="0"/>
              </a:rPr>
              <a:t>Video amplifier</a:t>
            </a:r>
          </a:p>
        </p:txBody>
      </p:sp>
    </p:spTree>
    <p:extLst>
      <p:ext uri="{BB962C8B-B14F-4D97-AF65-F5344CB8AC3E}">
        <p14:creationId xmlns:p14="http://schemas.microsoft.com/office/powerpoint/2010/main" xmlns="" val="25842807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D1CA44C-3B80-4FD5-9BEB-1D5C55FE89E7}"/>
              </a:ext>
            </a:extLst>
          </p:cNvPr>
          <p:cNvSpPr>
            <a:spLocks noGrp="1"/>
          </p:cNvSpPr>
          <p:nvPr>
            <p:ph type="title"/>
          </p:nvPr>
        </p:nvSpPr>
        <p:spPr/>
        <p:txBody>
          <a:bodyPr/>
          <a:lstStyle/>
          <a:p>
            <a:r>
              <a:rPr lang="en-US" dirty="0">
                <a:latin typeface="Algerian" panose="04020705040A02060702" pitchFamily="82" charset="0"/>
              </a:rPr>
              <a:t>Type 733 Video Amplifier:</a:t>
            </a:r>
            <a:endParaRPr lang="en-IN" dirty="0">
              <a:latin typeface="Algerian" panose="04020705040A02060702" pitchFamily="82" charset="0"/>
            </a:endParaRPr>
          </a:p>
        </p:txBody>
      </p:sp>
      <p:sp>
        <p:nvSpPr>
          <p:cNvPr id="9" name="Content Placeholder 8">
            <a:extLst>
              <a:ext uri="{FF2B5EF4-FFF2-40B4-BE49-F238E27FC236}">
                <a16:creationId xmlns:a16="http://schemas.microsoft.com/office/drawing/2014/main" xmlns="" id="{B185EC5A-27D0-4860-B6CF-161FCA1A87A3}"/>
              </a:ext>
            </a:extLst>
          </p:cNvPr>
          <p:cNvSpPr>
            <a:spLocks noGrp="1"/>
          </p:cNvSpPr>
          <p:nvPr>
            <p:ph idx="1"/>
          </p:nvPr>
        </p:nvSpPr>
        <p:spPr/>
        <p:txBody>
          <a:bodyPr>
            <a:normAutofit/>
          </a:bodyPr>
          <a:lstStyle/>
          <a:p>
            <a:r>
              <a:rPr lang="en-US" sz="2800" b="1" dirty="0">
                <a:latin typeface="Times New Roman" pitchFamily="18" charset="0"/>
                <a:cs typeface="Times New Roman" pitchFamily="18" charset="0"/>
              </a:rPr>
              <a:t>Two stage differential input, output </a:t>
            </a:r>
          </a:p>
          <a:p>
            <a:r>
              <a:rPr lang="en-US" sz="2800" b="1" dirty="0">
                <a:latin typeface="Times New Roman" pitchFamily="18" charset="0"/>
                <a:cs typeface="Times New Roman" pitchFamily="18" charset="0"/>
              </a:rPr>
              <a:t>Wideband video amplifier</a:t>
            </a:r>
          </a:p>
          <a:p>
            <a:r>
              <a:rPr lang="en-US" sz="2800" b="1" dirty="0">
                <a:latin typeface="Times New Roman" pitchFamily="18" charset="0"/>
                <a:cs typeface="Times New Roman" pitchFamily="18" charset="0"/>
              </a:rPr>
              <a:t>Series shunt feedback(Wide bandwidth with low phase distortion &amp; high gain stability)</a:t>
            </a:r>
          </a:p>
          <a:p>
            <a:r>
              <a:rPr lang="en-US" sz="2800" b="1" dirty="0">
                <a:latin typeface="Times New Roman" pitchFamily="18" charset="0"/>
                <a:cs typeface="Times New Roman" pitchFamily="18" charset="0"/>
              </a:rPr>
              <a:t>Emitter follower outputs(High current &amp; low impedance)</a:t>
            </a:r>
          </a:p>
          <a:p>
            <a:r>
              <a:rPr lang="en-US" sz="2800" b="1" dirty="0">
                <a:latin typeface="Times New Roman" pitchFamily="18" charset="0"/>
                <a:cs typeface="Times New Roman" pitchFamily="18" charset="0"/>
              </a:rPr>
              <a:t>Memory element drivers, pulse amplifier and wideband linear gain stages</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183243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412F0A-70E6-4F60-9CC6-9E8AE59B334A}"/>
              </a:ext>
            </a:extLst>
          </p:cNvPr>
          <p:cNvSpPr>
            <a:spLocks noGrp="1"/>
          </p:cNvSpPr>
          <p:nvPr>
            <p:ph type="title"/>
          </p:nvPr>
        </p:nvSpPr>
        <p:spPr/>
        <p:txBody>
          <a:bodyPr/>
          <a:lstStyle/>
          <a:p>
            <a:r>
              <a:rPr lang="en-US" dirty="0">
                <a:latin typeface="Algerian" panose="04020705040A02060702" pitchFamily="82" charset="0"/>
              </a:rPr>
              <a:t>Pin Diagram</a:t>
            </a:r>
            <a:endParaRPr lang="en-IN" dirty="0">
              <a:latin typeface="Algerian" panose="04020705040A02060702" pitchFamily="82" charset="0"/>
            </a:endParaRPr>
          </a:p>
        </p:txBody>
      </p:sp>
      <p:pic>
        <p:nvPicPr>
          <p:cNvPr id="6" name="Content Placeholder 5">
            <a:extLst>
              <a:ext uri="{FF2B5EF4-FFF2-40B4-BE49-F238E27FC236}">
                <a16:creationId xmlns:a16="http://schemas.microsoft.com/office/drawing/2014/main" xmlns="" id="{DA60B4C7-EC42-4053-8B35-2E15CE607BF9}"/>
              </a:ext>
            </a:extLst>
          </p:cNvPr>
          <p:cNvPicPr>
            <a:picLocks noGrp="1" noChangeAspect="1"/>
          </p:cNvPicPr>
          <p:nvPr>
            <p:ph sz="half" idx="1"/>
          </p:nvPr>
        </p:nvPicPr>
        <p:blipFill>
          <a:blip r:embed="rId2" cstate="print"/>
          <a:stretch>
            <a:fillRect/>
          </a:stretch>
        </p:blipFill>
        <p:spPr>
          <a:xfrm>
            <a:off x="1118200" y="2041346"/>
            <a:ext cx="2737322" cy="3595459"/>
          </a:xfrm>
        </p:spPr>
      </p:pic>
      <p:pic>
        <p:nvPicPr>
          <p:cNvPr id="8" name="Content Placeholder 7">
            <a:extLst>
              <a:ext uri="{FF2B5EF4-FFF2-40B4-BE49-F238E27FC236}">
                <a16:creationId xmlns:a16="http://schemas.microsoft.com/office/drawing/2014/main" xmlns="" id="{E7332579-AC0F-44B5-A4F1-4EFE12C63101}"/>
              </a:ext>
            </a:extLst>
          </p:cNvPr>
          <p:cNvPicPr>
            <a:picLocks noGrp="1" noChangeAspect="1"/>
          </p:cNvPicPr>
          <p:nvPr>
            <p:ph sz="half" idx="2"/>
          </p:nvPr>
        </p:nvPicPr>
        <p:blipFill>
          <a:blip r:embed="rId3" cstate="print"/>
          <a:stretch>
            <a:fillRect/>
          </a:stretch>
        </p:blipFill>
        <p:spPr>
          <a:xfrm>
            <a:off x="5288481" y="2041345"/>
            <a:ext cx="2528307" cy="3595460"/>
          </a:xfrm>
        </p:spPr>
      </p:pic>
    </p:spTree>
    <p:extLst>
      <p:ext uri="{BB962C8B-B14F-4D97-AF65-F5344CB8AC3E}">
        <p14:creationId xmlns:p14="http://schemas.microsoft.com/office/powerpoint/2010/main" xmlns="" val="4128539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48B50E-537B-4C9B-A7CC-0A456A0D40C8}"/>
              </a:ext>
            </a:extLst>
          </p:cNvPr>
          <p:cNvSpPr>
            <a:spLocks noGrp="1"/>
          </p:cNvSpPr>
          <p:nvPr>
            <p:ph type="title"/>
          </p:nvPr>
        </p:nvSpPr>
        <p:spPr/>
        <p:txBody>
          <a:bodyPr/>
          <a:lstStyle/>
          <a:p>
            <a:r>
              <a:rPr lang="en-US" dirty="0">
                <a:latin typeface="Algerian" panose="04020705040A02060702" pitchFamily="82" charset="0"/>
              </a:rPr>
              <a:t>Features and applications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xmlns="" id="{63CE3414-8D7F-4E47-8B3B-8D89625D4F42}"/>
              </a:ext>
            </a:extLst>
          </p:cNvPr>
          <p:cNvSpPr>
            <a:spLocks noGrp="1"/>
          </p:cNvSpPr>
          <p:nvPr>
            <p:ph idx="1"/>
          </p:nvPr>
        </p:nvSpPr>
        <p:spPr/>
        <p:txBody>
          <a:bodyPr>
            <a:noAutofit/>
          </a:bodyPr>
          <a:lstStyle/>
          <a:p>
            <a:r>
              <a:rPr lang="en-US" sz="2400" b="1" i="0" dirty="0">
                <a:solidFill>
                  <a:srgbClr val="000000"/>
                </a:solidFill>
                <a:effectLst/>
                <a:latin typeface="Times New Roman" pitchFamily="18" charset="0"/>
                <a:cs typeface="Times New Roman" pitchFamily="18" charset="0"/>
              </a:rPr>
              <a:t>120 MHz bandwidth</a:t>
            </a:r>
          </a:p>
          <a:p>
            <a:r>
              <a:rPr lang="en-US" sz="2400" b="1" i="0" dirty="0">
                <a:solidFill>
                  <a:srgbClr val="000000"/>
                </a:solidFill>
                <a:effectLst/>
                <a:latin typeface="Times New Roman" pitchFamily="18" charset="0"/>
                <a:cs typeface="Times New Roman" pitchFamily="18" charset="0"/>
              </a:rPr>
              <a:t>250 </a:t>
            </a:r>
            <a:r>
              <a:rPr lang="en-US" sz="2400" b="1" i="0" dirty="0" err="1">
                <a:solidFill>
                  <a:srgbClr val="000000"/>
                </a:solidFill>
                <a:effectLst/>
                <a:latin typeface="Times New Roman" pitchFamily="18" charset="0"/>
                <a:cs typeface="Times New Roman" pitchFamily="18" charset="0"/>
              </a:rPr>
              <a:t>kohm</a:t>
            </a:r>
            <a:r>
              <a:rPr lang="en-US" sz="2400" b="1" i="0" dirty="0">
                <a:solidFill>
                  <a:srgbClr val="000000"/>
                </a:solidFill>
                <a:effectLst/>
                <a:latin typeface="Times New Roman" pitchFamily="18" charset="0"/>
                <a:cs typeface="Times New Roman" pitchFamily="18" charset="0"/>
              </a:rPr>
              <a:t> input resistance</a:t>
            </a:r>
          </a:p>
          <a:p>
            <a:r>
              <a:rPr lang="en-US" sz="2400" b="1" i="0" dirty="0">
                <a:solidFill>
                  <a:srgbClr val="000000"/>
                </a:solidFill>
                <a:effectLst/>
                <a:latin typeface="Times New Roman" pitchFamily="18" charset="0"/>
                <a:cs typeface="Times New Roman" pitchFamily="18" charset="0"/>
              </a:rPr>
              <a:t>Selectable gains of 10, 100, 400</a:t>
            </a:r>
          </a:p>
          <a:p>
            <a:r>
              <a:rPr lang="en-US" sz="2400" b="1" i="0" dirty="0">
                <a:solidFill>
                  <a:srgbClr val="000000"/>
                </a:solidFill>
                <a:effectLst/>
                <a:latin typeface="Times New Roman" pitchFamily="18" charset="0"/>
                <a:cs typeface="Times New Roman" pitchFamily="18" charset="0"/>
              </a:rPr>
              <a:t>No frequency compensation</a:t>
            </a:r>
          </a:p>
          <a:p>
            <a:r>
              <a:rPr lang="en-US" sz="2400" b="1" i="0" dirty="0">
                <a:solidFill>
                  <a:srgbClr val="000000"/>
                </a:solidFill>
                <a:effectLst/>
                <a:latin typeface="Times New Roman" pitchFamily="18" charset="0"/>
                <a:cs typeface="Times New Roman" pitchFamily="18" charset="0"/>
              </a:rPr>
              <a:t>High common mode rejection ratio at high frequencies</a:t>
            </a:r>
          </a:p>
          <a:p>
            <a:r>
              <a:rPr lang="en-US" sz="2400" b="1" i="0" dirty="0">
                <a:solidFill>
                  <a:srgbClr val="000000"/>
                </a:solidFill>
                <a:effectLst/>
                <a:latin typeface="Times New Roman" pitchFamily="18" charset="0"/>
                <a:cs typeface="Times New Roman" pitchFamily="18" charset="0"/>
              </a:rPr>
              <a:t>Magnetic tape </a:t>
            </a:r>
            <a:r>
              <a:rPr lang="en-US" sz="2400" b="1" i="0" dirty="0" err="1">
                <a:solidFill>
                  <a:srgbClr val="000000"/>
                </a:solidFill>
                <a:effectLst/>
                <a:latin typeface="Times New Roman" pitchFamily="18" charset="0"/>
                <a:cs typeface="Times New Roman" pitchFamily="18" charset="0"/>
              </a:rPr>
              <a:t>systems,Disk</a:t>
            </a:r>
            <a:r>
              <a:rPr lang="en-US" sz="2400" b="1" i="0" dirty="0">
                <a:solidFill>
                  <a:srgbClr val="000000"/>
                </a:solidFill>
                <a:effectLst/>
                <a:latin typeface="Times New Roman" pitchFamily="18" charset="0"/>
                <a:cs typeface="Times New Roman" pitchFamily="18" charset="0"/>
              </a:rPr>
              <a:t> file </a:t>
            </a:r>
            <a:r>
              <a:rPr lang="en-US" sz="2400" b="1" i="0" dirty="0" err="1">
                <a:solidFill>
                  <a:srgbClr val="000000"/>
                </a:solidFill>
                <a:effectLst/>
                <a:latin typeface="Times New Roman" pitchFamily="18" charset="0"/>
                <a:cs typeface="Times New Roman" pitchFamily="18" charset="0"/>
              </a:rPr>
              <a:t>memories,Thin</a:t>
            </a:r>
            <a:r>
              <a:rPr lang="en-US" sz="2400" b="1" i="0" dirty="0">
                <a:solidFill>
                  <a:srgbClr val="000000"/>
                </a:solidFill>
                <a:effectLst/>
                <a:latin typeface="Times New Roman" pitchFamily="18" charset="0"/>
                <a:cs typeface="Times New Roman" pitchFamily="18" charset="0"/>
              </a:rPr>
              <a:t> and thick film </a:t>
            </a:r>
            <a:r>
              <a:rPr lang="en-US" sz="2400" b="1" i="0" dirty="0" err="1">
                <a:solidFill>
                  <a:srgbClr val="000000"/>
                </a:solidFill>
                <a:effectLst/>
                <a:latin typeface="Times New Roman" pitchFamily="18" charset="0"/>
                <a:cs typeface="Times New Roman" pitchFamily="18" charset="0"/>
              </a:rPr>
              <a:t>memories,Woven</a:t>
            </a:r>
            <a:r>
              <a:rPr lang="en-US" sz="2400" b="1" i="0" dirty="0">
                <a:solidFill>
                  <a:srgbClr val="000000"/>
                </a:solidFill>
                <a:effectLst/>
                <a:latin typeface="Times New Roman" pitchFamily="18" charset="0"/>
                <a:cs typeface="Times New Roman" pitchFamily="18" charset="0"/>
              </a:rPr>
              <a:t> and plated wire </a:t>
            </a:r>
            <a:r>
              <a:rPr lang="en-US" sz="2400" b="1" i="0" dirty="0" err="1">
                <a:solidFill>
                  <a:srgbClr val="000000"/>
                </a:solidFill>
                <a:effectLst/>
                <a:latin typeface="Times New Roman" pitchFamily="18" charset="0"/>
                <a:cs typeface="Times New Roman" pitchFamily="18" charset="0"/>
              </a:rPr>
              <a:t>memories,Wide</a:t>
            </a:r>
            <a:r>
              <a:rPr lang="en-US" sz="2400" b="1" i="0" dirty="0">
                <a:solidFill>
                  <a:srgbClr val="000000"/>
                </a:solidFill>
                <a:effectLst/>
                <a:latin typeface="Times New Roman" pitchFamily="18" charset="0"/>
                <a:cs typeface="Times New Roman" pitchFamily="18" charset="0"/>
              </a:rPr>
              <a:t> band video amplifiers</a:t>
            </a: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endParaRPr lang="en-IN" sz="24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5715465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54241F6-8589-4468-A7F2-1293E0985199}"/>
              </a:ext>
            </a:extLst>
          </p:cNvPr>
          <p:cNvPicPr>
            <a:picLocks noChangeAspect="1"/>
          </p:cNvPicPr>
          <p:nvPr/>
        </p:nvPicPr>
        <p:blipFill>
          <a:blip r:embed="rId2" cstate="print"/>
          <a:stretch>
            <a:fillRect/>
          </a:stretch>
        </p:blipFill>
        <p:spPr>
          <a:xfrm>
            <a:off x="2343150" y="470517"/>
            <a:ext cx="4457700" cy="5912528"/>
          </a:xfrm>
          <a:prstGeom prst="rect">
            <a:avLst/>
          </a:prstGeom>
        </p:spPr>
      </p:pic>
    </p:spTree>
    <p:extLst>
      <p:ext uri="{BB962C8B-B14F-4D97-AF65-F5344CB8AC3E}">
        <p14:creationId xmlns:p14="http://schemas.microsoft.com/office/powerpoint/2010/main" xmlns="" val="14437812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2C5C3-87CD-4FC0-8F3C-DE8A4A13FC6D}"/>
              </a:ext>
            </a:extLst>
          </p:cNvPr>
          <p:cNvSpPr>
            <a:spLocks noGrp="1"/>
          </p:cNvSpPr>
          <p:nvPr>
            <p:ph type="title"/>
          </p:nvPr>
        </p:nvSpPr>
        <p:spPr/>
        <p:txBody>
          <a:bodyPr>
            <a:normAutofit fontScale="90000"/>
          </a:bodyPr>
          <a:lstStyle/>
          <a:p>
            <a:r>
              <a:rPr lang="en-US" sz="3600" dirty="0">
                <a:latin typeface="Algerian" panose="04020705040A02060702" pitchFamily="82" charset="0"/>
              </a:rPr>
              <a:t>Frequency response characteristics</a:t>
            </a:r>
            <a:endParaRPr lang="en-IN" sz="3600" dirty="0">
              <a:latin typeface="Algerian" panose="04020705040A02060702" pitchFamily="82" charset="0"/>
            </a:endParaRPr>
          </a:p>
        </p:txBody>
      </p:sp>
      <p:sp>
        <p:nvSpPr>
          <p:cNvPr id="3" name="Content Placeholder 2">
            <a:extLst>
              <a:ext uri="{FF2B5EF4-FFF2-40B4-BE49-F238E27FC236}">
                <a16:creationId xmlns:a16="http://schemas.microsoft.com/office/drawing/2014/main" xmlns="" id="{B53A9954-1042-4CDC-AEFE-18FBA89C01D8}"/>
              </a:ext>
            </a:extLst>
          </p:cNvPr>
          <p:cNvSpPr>
            <a:spLocks noGrp="1"/>
          </p:cNvSpPr>
          <p:nvPr>
            <p:ph sz="half" idx="1"/>
          </p:nvPr>
        </p:nvSpPr>
        <p:spPr/>
        <p:txBody>
          <a:bodyPr>
            <a:normAutofit/>
          </a:bodyPr>
          <a:lstStyle/>
          <a:p>
            <a:r>
              <a:rPr lang="en-US" sz="2800" b="1" dirty="0">
                <a:latin typeface="Times New Roman" pitchFamily="18" charset="0"/>
                <a:cs typeface="Times New Roman" pitchFamily="18" charset="0"/>
              </a:rPr>
              <a:t>External gain adjustment(series feedback in first stage)</a:t>
            </a:r>
          </a:p>
          <a:p>
            <a:r>
              <a:rPr lang="en-US" sz="2800" b="1" dirty="0">
                <a:latin typeface="Times New Roman" pitchFamily="18" charset="0"/>
                <a:cs typeface="Times New Roman" pitchFamily="18" charset="0"/>
              </a:rPr>
              <a:t>Interconnecting resistor taps</a:t>
            </a:r>
            <a:endParaRPr lang="en-IN" sz="2800" b="1" dirty="0">
              <a:latin typeface="Times New Roman" pitchFamily="18" charset="0"/>
              <a:cs typeface="Times New Roman" pitchFamily="18" charset="0"/>
            </a:endParaRPr>
          </a:p>
        </p:txBody>
      </p:sp>
      <p:pic>
        <p:nvPicPr>
          <p:cNvPr id="6" name="Content Placeholder 5">
            <a:extLst>
              <a:ext uri="{FF2B5EF4-FFF2-40B4-BE49-F238E27FC236}">
                <a16:creationId xmlns:a16="http://schemas.microsoft.com/office/drawing/2014/main" xmlns="" id="{C5548924-9BB7-48CD-8602-B5C610E295A8}"/>
              </a:ext>
            </a:extLst>
          </p:cNvPr>
          <p:cNvPicPr>
            <a:picLocks noGrp="1" noChangeAspect="1"/>
          </p:cNvPicPr>
          <p:nvPr>
            <p:ph sz="half" idx="2"/>
          </p:nvPr>
        </p:nvPicPr>
        <p:blipFill>
          <a:blip r:embed="rId2" cstate="print"/>
          <a:stretch>
            <a:fillRect/>
          </a:stretch>
        </p:blipFill>
        <p:spPr>
          <a:xfrm>
            <a:off x="5140171" y="2103120"/>
            <a:ext cx="3203729" cy="3749039"/>
          </a:xfrm>
        </p:spPr>
      </p:pic>
    </p:spTree>
    <p:extLst>
      <p:ext uri="{BB962C8B-B14F-4D97-AF65-F5344CB8AC3E}">
        <p14:creationId xmlns:p14="http://schemas.microsoft.com/office/powerpoint/2010/main" xmlns="" val="191534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7D3DE55-3A5B-4A7A-85B2-B4AAB2E02912}"/>
              </a:ext>
            </a:extLst>
          </p:cNvPr>
          <p:cNvPicPr>
            <a:picLocks noChangeAspect="1"/>
          </p:cNvPicPr>
          <p:nvPr/>
        </p:nvPicPr>
        <p:blipFill>
          <a:blip r:embed="rId2" cstate="print"/>
          <a:stretch>
            <a:fillRect/>
          </a:stretch>
        </p:blipFill>
        <p:spPr>
          <a:xfrm>
            <a:off x="1824362" y="392837"/>
            <a:ext cx="5180120" cy="6072326"/>
          </a:xfrm>
          <a:prstGeom prst="rect">
            <a:avLst/>
          </a:prstGeom>
        </p:spPr>
      </p:pic>
    </p:spTree>
    <p:extLst>
      <p:ext uri="{BB962C8B-B14F-4D97-AF65-F5344CB8AC3E}">
        <p14:creationId xmlns:p14="http://schemas.microsoft.com/office/powerpoint/2010/main" xmlns="" val="3453802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3094293"/>
            <a:ext cx="4572000" cy="618631"/>
          </a:xfrm>
          <a:prstGeom prst="rect">
            <a:avLst/>
          </a:prstGeom>
        </p:spPr>
        <p:txBody>
          <a:bodyPr lIns="64008" tIns="32004" rIns="64008" bIns="32004">
            <a:spAutoFit/>
          </a:bodyPr>
          <a:lstStyle/>
          <a:p>
            <a:r>
              <a:rPr lang="en-US" dirty="0" smtClean="0"/>
              <a:t>https://www.circuitstoday.com/ic-voltage-regulators</a:t>
            </a:r>
            <a:endParaRPr lang="en-US" dirty="0"/>
          </a:p>
        </p:txBody>
      </p:sp>
      <p:sp>
        <p:nvSpPr>
          <p:cNvPr id="5" name="Rectangle 4"/>
          <p:cNvSpPr/>
          <p:nvPr/>
        </p:nvSpPr>
        <p:spPr>
          <a:xfrm>
            <a:off x="2286000" y="4074036"/>
            <a:ext cx="4572000" cy="618631"/>
          </a:xfrm>
          <a:prstGeom prst="rect">
            <a:avLst/>
          </a:prstGeom>
        </p:spPr>
        <p:txBody>
          <a:bodyPr lIns="64008" tIns="32004" rIns="64008" bIns="32004">
            <a:spAutoFit/>
          </a:bodyPr>
          <a:lstStyle/>
          <a:p>
            <a:r>
              <a:rPr lang="en-US" dirty="0" smtClean="0"/>
              <a:t>https://learnabout-electronics.org/PSU/psu23.php</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4463</Words>
  <Application>Microsoft Office PowerPoint</Application>
  <PresentationFormat>On-screen Show (4:3)</PresentationFormat>
  <Paragraphs>370</Paragraphs>
  <Slides>97</Slides>
  <Notes>0</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Video amplifier</vt:lpstr>
      <vt:lpstr>Type 733 Video Amplifier:</vt:lpstr>
      <vt:lpstr>Pin Diagram</vt:lpstr>
      <vt:lpstr>Features and applications</vt:lpstr>
      <vt:lpstr>Slide 94</vt:lpstr>
      <vt:lpstr>Frequency response characteristics</vt:lpstr>
      <vt:lpstr>Slide 96</vt:lpstr>
      <vt:lpstr>Slide 97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Administrator</cp:lastModifiedBy>
  <cp:revision>9</cp:revision>
  <dcterms:created xsi:type="dcterms:W3CDTF">2020-11-21T17:24:02Z</dcterms:created>
  <dcterms:modified xsi:type="dcterms:W3CDTF">2020-11-21T17:36:57Z</dcterms:modified>
</cp:coreProperties>
</file>